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5" r:id="rId4"/>
    <p:sldId id="267" r:id="rId5"/>
    <p:sldId id="268" r:id="rId6"/>
    <p:sldId id="270" r:id="rId7"/>
    <p:sldId id="271" r:id="rId8"/>
    <p:sldId id="269" r:id="rId9"/>
    <p:sldId id="273" r:id="rId10"/>
    <p:sldId id="274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4" r:id="rId20"/>
    <p:sldId id="286" r:id="rId21"/>
    <p:sldId id="263" r:id="rId22"/>
    <p:sldId id="287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7" autoAdjust="0"/>
  </p:normalViewPr>
  <p:slideViewPr>
    <p:cSldViewPr>
      <p:cViewPr>
        <p:scale>
          <a:sx n="66" d="100"/>
          <a:sy n="66" d="100"/>
        </p:scale>
        <p:origin x="-6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3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4297-3838-4484-81A4-E9076C649B50}" type="doc">
      <dgm:prSet loTypeId="urn:microsoft.com/office/officeart/2009/3/layout/PlusandMinus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884D5E-AA37-4664-8F90-3249AEDF4CED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Повышение требований к профессиональной компетентности педагога</a:t>
          </a:r>
          <a:endParaRPr lang="ru-RU" sz="2400" dirty="0"/>
        </a:p>
      </dgm:t>
    </dgm:pt>
    <dgm:pt modelId="{8599576D-529D-4C71-9028-156F1D466595}" type="parTrans" cxnId="{1BBD138B-3F54-4CA3-8875-B3624885939F}">
      <dgm:prSet/>
      <dgm:spPr/>
      <dgm:t>
        <a:bodyPr/>
        <a:lstStyle/>
        <a:p>
          <a:endParaRPr lang="ru-RU"/>
        </a:p>
      </dgm:t>
    </dgm:pt>
    <dgm:pt modelId="{510AEC84-1DD5-4EE1-9C02-C37AD7390D91}" type="sibTrans" cxnId="{1BBD138B-3F54-4CA3-8875-B3624885939F}">
      <dgm:prSet/>
      <dgm:spPr/>
      <dgm:t>
        <a:bodyPr/>
        <a:lstStyle/>
        <a:p>
          <a:endParaRPr lang="ru-RU"/>
        </a:p>
      </dgm:t>
    </dgm:pt>
    <dgm:pt modelId="{E67A4612-A938-4AE4-9EE8-C41956CA03CB}">
      <dgm:prSet phldrT="[Текст]" custT="1"/>
      <dgm:spPr/>
      <dgm:t>
        <a:bodyPr/>
        <a:lstStyle/>
        <a:p>
          <a:r>
            <a:rPr lang="ru-RU" sz="2400" dirty="0" smtClean="0"/>
            <a:t>Процесс обесценивания знаний и навыков педагогов в современных условиях</a:t>
          </a:r>
          <a:endParaRPr lang="ru-RU" sz="2400" dirty="0"/>
        </a:p>
      </dgm:t>
    </dgm:pt>
    <dgm:pt modelId="{E785CF52-900D-4CE7-878F-E312CB336B7A}" type="parTrans" cxnId="{872F643A-0301-495E-85C9-ABF1D521682E}">
      <dgm:prSet/>
      <dgm:spPr/>
      <dgm:t>
        <a:bodyPr/>
        <a:lstStyle/>
        <a:p>
          <a:endParaRPr lang="ru-RU"/>
        </a:p>
      </dgm:t>
    </dgm:pt>
    <dgm:pt modelId="{EFB55E33-BF3F-4FCF-A728-1D2CBB50E64B}" type="sibTrans" cxnId="{872F643A-0301-495E-85C9-ABF1D521682E}">
      <dgm:prSet/>
      <dgm:spPr/>
      <dgm:t>
        <a:bodyPr/>
        <a:lstStyle/>
        <a:p>
          <a:endParaRPr lang="ru-RU"/>
        </a:p>
      </dgm:t>
    </dgm:pt>
    <dgm:pt modelId="{1D591EB4-CF86-4F0B-B805-B710BFB995DB}" type="pres">
      <dgm:prSet presAssocID="{52C24297-3838-4484-81A4-E9076C649B5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A76B9-64C5-454F-A294-CCB09DDC05B7}" type="pres">
      <dgm:prSet presAssocID="{52C24297-3838-4484-81A4-E9076C649B50}" presName="Background" presStyleLbl="bgImgPlace1" presStyleIdx="0" presStyleCnt="1" custScaleX="147533" custScaleY="68680"/>
      <dgm:spPr/>
    </dgm:pt>
    <dgm:pt modelId="{472D6175-66B2-4042-B967-74384AC3085F}" type="pres">
      <dgm:prSet presAssocID="{52C24297-3838-4484-81A4-E9076C649B50}" presName="ParentText1" presStyleLbl="revTx" presStyleIdx="0" presStyleCnt="2" custScaleX="148743" custScaleY="55511" custLinFactNeighborX="-30160" custLinFactNeighborY="-24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5443-CEFC-4344-A64B-C06AEE00CDD2}" type="pres">
      <dgm:prSet presAssocID="{52C24297-3838-4484-81A4-E9076C649B50}" presName="ParentText2" presStyleLbl="revTx" presStyleIdx="1" presStyleCnt="2" custScaleX="141699" custScaleY="68470" custLinFactNeighborX="27571" custLinFactNeighborY="-5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78A20-CD64-4078-91CA-1FC0B31AED42}" type="pres">
      <dgm:prSet presAssocID="{52C24297-3838-4484-81A4-E9076C649B50}" presName="Plus" presStyleLbl="alignNode1" presStyleIdx="0" presStyleCnt="2" custLinFactX="-5338" custLinFactNeighborX="-100000" custLinFactNeighborY="25605"/>
      <dgm:spPr/>
    </dgm:pt>
    <dgm:pt modelId="{33421612-59AF-4333-8EE9-16B3EF545059}" type="pres">
      <dgm:prSet presAssocID="{52C24297-3838-4484-81A4-E9076C649B50}" presName="Minus" presStyleLbl="alignNode1" presStyleIdx="1" presStyleCnt="2" custLinFactX="10768" custLinFactNeighborX="100000" custLinFactNeighborY="81523"/>
      <dgm:spPr/>
    </dgm:pt>
    <dgm:pt modelId="{24953D0D-9242-4751-AC10-C37CECEF2E0E}" type="pres">
      <dgm:prSet presAssocID="{52C24297-3838-4484-81A4-E9076C649B50}" presName="Divider" presStyleLbl="parChTrans1D1" presStyleIdx="0" presStyleCnt="1"/>
      <dgm:spPr/>
    </dgm:pt>
  </dgm:ptLst>
  <dgm:cxnLst>
    <dgm:cxn modelId="{872F643A-0301-495E-85C9-ABF1D521682E}" srcId="{52C24297-3838-4484-81A4-E9076C649B50}" destId="{E67A4612-A938-4AE4-9EE8-C41956CA03CB}" srcOrd="1" destOrd="0" parTransId="{E785CF52-900D-4CE7-878F-E312CB336B7A}" sibTransId="{EFB55E33-BF3F-4FCF-A728-1D2CBB50E64B}"/>
    <dgm:cxn modelId="{D764853F-A978-4DBC-84BD-0B9F1A11B72A}" type="presOf" srcId="{B1884D5E-AA37-4664-8F90-3249AEDF4CED}" destId="{472D6175-66B2-4042-B967-74384AC3085F}" srcOrd="0" destOrd="0" presId="urn:microsoft.com/office/officeart/2009/3/layout/PlusandMinus"/>
    <dgm:cxn modelId="{75226F11-8C3C-459F-83A8-C0B9A1451B87}" type="presOf" srcId="{52C24297-3838-4484-81A4-E9076C649B50}" destId="{1D591EB4-CF86-4F0B-B805-B710BFB995DB}" srcOrd="0" destOrd="0" presId="urn:microsoft.com/office/officeart/2009/3/layout/PlusandMinus"/>
    <dgm:cxn modelId="{1BBD138B-3F54-4CA3-8875-B3624885939F}" srcId="{52C24297-3838-4484-81A4-E9076C649B50}" destId="{B1884D5E-AA37-4664-8F90-3249AEDF4CED}" srcOrd="0" destOrd="0" parTransId="{8599576D-529D-4C71-9028-156F1D466595}" sibTransId="{510AEC84-1DD5-4EE1-9C02-C37AD7390D91}"/>
    <dgm:cxn modelId="{D812A67D-9FE7-4AA4-BFC1-1E672D75A139}" type="presOf" srcId="{E67A4612-A938-4AE4-9EE8-C41956CA03CB}" destId="{92725443-CEFC-4344-A64B-C06AEE00CDD2}" srcOrd="0" destOrd="0" presId="urn:microsoft.com/office/officeart/2009/3/layout/PlusandMinus"/>
    <dgm:cxn modelId="{FB49A736-8F89-4E7E-97DC-DABDEDFAA2ED}" type="presParOf" srcId="{1D591EB4-CF86-4F0B-B805-B710BFB995DB}" destId="{DD6A76B9-64C5-454F-A294-CCB09DDC05B7}" srcOrd="0" destOrd="0" presId="urn:microsoft.com/office/officeart/2009/3/layout/PlusandMinus"/>
    <dgm:cxn modelId="{D3E05B1B-EDA6-458B-9EB6-FE1905DECAF4}" type="presParOf" srcId="{1D591EB4-CF86-4F0B-B805-B710BFB995DB}" destId="{472D6175-66B2-4042-B967-74384AC3085F}" srcOrd="1" destOrd="0" presId="urn:microsoft.com/office/officeart/2009/3/layout/PlusandMinus"/>
    <dgm:cxn modelId="{CC50B83B-FE75-44FF-AEF3-D4FD488478AA}" type="presParOf" srcId="{1D591EB4-CF86-4F0B-B805-B710BFB995DB}" destId="{92725443-CEFC-4344-A64B-C06AEE00CDD2}" srcOrd="2" destOrd="0" presId="urn:microsoft.com/office/officeart/2009/3/layout/PlusandMinus"/>
    <dgm:cxn modelId="{B7348769-0897-4EB2-AD14-8301E68A0CAB}" type="presParOf" srcId="{1D591EB4-CF86-4F0B-B805-B710BFB995DB}" destId="{1C078A20-CD64-4078-91CA-1FC0B31AED42}" srcOrd="3" destOrd="0" presId="urn:microsoft.com/office/officeart/2009/3/layout/PlusandMinus"/>
    <dgm:cxn modelId="{94278FE5-F887-4480-9A9A-9F136963E1A4}" type="presParOf" srcId="{1D591EB4-CF86-4F0B-B805-B710BFB995DB}" destId="{33421612-59AF-4333-8EE9-16B3EF545059}" srcOrd="4" destOrd="0" presId="urn:microsoft.com/office/officeart/2009/3/layout/PlusandMinus"/>
    <dgm:cxn modelId="{004E489D-5CCB-4193-BD5D-7455964613E8}" type="presParOf" srcId="{1D591EB4-CF86-4F0B-B805-B710BFB995DB}" destId="{24953D0D-9242-4751-AC10-C37CECEF2E0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D210C-AB4C-44CF-8547-D34435C831C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C69FE-1F45-4C52-9701-4CCB37A8C4BA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400" b="0" dirty="0" smtClean="0"/>
            <a:t>Успешная реализация поставленных задач, введение инноваций</a:t>
          </a:r>
          <a:endParaRPr lang="ru-RU" sz="2400" b="0" dirty="0"/>
        </a:p>
      </dgm:t>
    </dgm:pt>
    <dgm:pt modelId="{51220D6E-C488-4C94-8CFF-CB17C1CB9B63}" type="parTrans" cxnId="{210B9917-8A90-4A6E-BD7E-524409676B92}">
      <dgm:prSet/>
      <dgm:spPr/>
      <dgm:t>
        <a:bodyPr/>
        <a:lstStyle/>
        <a:p>
          <a:endParaRPr lang="ru-RU"/>
        </a:p>
      </dgm:t>
    </dgm:pt>
    <dgm:pt modelId="{B26717BA-A1AE-486B-9369-C9BC85262E45}" type="sibTrans" cxnId="{210B9917-8A90-4A6E-BD7E-524409676B92}">
      <dgm:prSet/>
      <dgm:spPr/>
      <dgm:t>
        <a:bodyPr/>
        <a:lstStyle/>
        <a:p>
          <a:endParaRPr lang="ru-RU"/>
        </a:p>
      </dgm:t>
    </dgm:pt>
    <dgm:pt modelId="{AEBE2234-4838-4512-A6D4-9EF7734A518E}">
      <dgm:prSet phldrT="[Текст]" custT="1"/>
      <dgm:spPr/>
      <dgm:t>
        <a:bodyPr/>
        <a:lstStyle/>
        <a:p>
          <a:r>
            <a:rPr lang="ru-RU" sz="2400" dirty="0" smtClean="0"/>
            <a:t>Высокий уровень профессиональной компетентности педагога</a:t>
          </a:r>
          <a:endParaRPr lang="ru-RU" sz="2400" dirty="0"/>
        </a:p>
      </dgm:t>
    </dgm:pt>
    <dgm:pt modelId="{9B24DFE0-65E2-42A3-B4EF-58187F501068}" type="parTrans" cxnId="{0CDF1EC0-8E76-4124-A747-5F8FD73B00C7}">
      <dgm:prSet/>
      <dgm:spPr/>
      <dgm:t>
        <a:bodyPr/>
        <a:lstStyle/>
        <a:p>
          <a:endParaRPr lang="ru-RU"/>
        </a:p>
      </dgm:t>
    </dgm:pt>
    <dgm:pt modelId="{0CCD9618-ED58-4E67-AC66-FC5A7BA8F063}" type="sibTrans" cxnId="{0CDF1EC0-8E76-4124-A747-5F8FD73B00C7}">
      <dgm:prSet/>
      <dgm:spPr/>
      <dgm:t>
        <a:bodyPr/>
        <a:lstStyle/>
        <a:p>
          <a:endParaRPr lang="ru-RU"/>
        </a:p>
      </dgm:t>
    </dgm:pt>
    <dgm:pt modelId="{6D3D4E16-FAE6-4E6C-BA45-28656D15DF02}">
      <dgm:prSet/>
      <dgm:spPr/>
      <dgm:t>
        <a:bodyPr/>
        <a:lstStyle/>
        <a:p>
          <a:endParaRPr lang="ru-RU"/>
        </a:p>
      </dgm:t>
    </dgm:pt>
    <dgm:pt modelId="{8A8C84DF-7E3B-4D77-ABB4-B0D70F33F2BC}" type="parTrans" cxnId="{A24C52CE-8E19-40DB-8C7D-EA1A0F72622B}">
      <dgm:prSet/>
      <dgm:spPr/>
      <dgm:t>
        <a:bodyPr/>
        <a:lstStyle/>
        <a:p>
          <a:endParaRPr lang="ru-RU"/>
        </a:p>
      </dgm:t>
    </dgm:pt>
    <dgm:pt modelId="{82E2C61B-466A-4D77-94CE-F831F9B63015}" type="sibTrans" cxnId="{A24C52CE-8E19-40DB-8C7D-EA1A0F72622B}">
      <dgm:prSet/>
      <dgm:spPr/>
      <dgm:t>
        <a:bodyPr/>
        <a:lstStyle/>
        <a:p>
          <a:endParaRPr lang="ru-RU"/>
        </a:p>
      </dgm:t>
    </dgm:pt>
    <dgm:pt modelId="{621F7BC8-ACD6-4DA3-9121-9DA857530001}" type="pres">
      <dgm:prSet presAssocID="{684D210C-AB4C-44CF-8547-D34435C831C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910C50-2FFE-4759-A70C-CB9D3F621A27}" type="pres">
      <dgm:prSet presAssocID="{684D210C-AB4C-44CF-8547-D34435C831C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26506-5FA9-4F04-AFDC-7381FEF3AC62}" type="pres">
      <dgm:prSet presAssocID="{684D210C-AB4C-44CF-8547-D34435C831C2}" presName="LeftNode" presStyleLbl="bgImgPlace1" presStyleIdx="0" presStyleCnt="2" custScaleX="169565" custLinFactNeighborX="-8045" custLinFactNeighborY="1327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E30D780C-D66E-4C35-8E5D-966434A90184}" type="pres">
      <dgm:prSet presAssocID="{684D210C-AB4C-44CF-8547-D34435C831C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FEB73-DF40-448A-B7C9-4D06B38ACBD8}" type="pres">
      <dgm:prSet presAssocID="{684D210C-AB4C-44CF-8547-D34435C831C2}" presName="RightNode" presStyleLbl="bgImgPlace1" presStyleIdx="1" presStyleCnt="2" custScaleX="198971" custLinFactNeighborX="70442" custLinFactNeighborY="132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DF9E5EE-2BD0-4E60-8268-584A19D7A168}" type="pres">
      <dgm:prSet presAssocID="{684D210C-AB4C-44CF-8547-D34435C831C2}" presName="TopArrow" presStyleLbl="node1" presStyleIdx="0" presStyleCnt="2"/>
      <dgm:spPr/>
    </dgm:pt>
    <dgm:pt modelId="{F907EDB1-0444-4954-AA71-39A9DCA8702F}" type="pres">
      <dgm:prSet presAssocID="{684D210C-AB4C-44CF-8547-D34435C831C2}" presName="BottomArrow" presStyleLbl="node1" presStyleIdx="1" presStyleCnt="2"/>
      <dgm:spPr/>
    </dgm:pt>
  </dgm:ptLst>
  <dgm:cxnLst>
    <dgm:cxn modelId="{A24C52CE-8E19-40DB-8C7D-EA1A0F72622B}" srcId="{684D210C-AB4C-44CF-8547-D34435C831C2}" destId="{6D3D4E16-FAE6-4E6C-BA45-28656D15DF02}" srcOrd="2" destOrd="0" parTransId="{8A8C84DF-7E3B-4D77-ABB4-B0D70F33F2BC}" sibTransId="{82E2C61B-466A-4D77-94CE-F831F9B63015}"/>
    <dgm:cxn modelId="{DCF5A0EA-4ED4-4988-8177-A0AEACBA87A6}" type="presOf" srcId="{AEBE2234-4838-4512-A6D4-9EF7734A518E}" destId="{22CFEB73-DF40-448A-B7C9-4D06B38ACBD8}" srcOrd="1" destOrd="0" presId="urn:microsoft.com/office/officeart/2009/layout/ReverseList"/>
    <dgm:cxn modelId="{90C6DD88-14BE-4B3E-BAE6-D3983CF02359}" type="presOf" srcId="{24AC69FE-1F45-4C52-9701-4CCB37A8C4BA}" destId="{DBA26506-5FA9-4F04-AFDC-7381FEF3AC62}" srcOrd="1" destOrd="0" presId="urn:microsoft.com/office/officeart/2009/layout/ReverseList"/>
    <dgm:cxn modelId="{210B9917-8A90-4A6E-BD7E-524409676B92}" srcId="{684D210C-AB4C-44CF-8547-D34435C831C2}" destId="{24AC69FE-1F45-4C52-9701-4CCB37A8C4BA}" srcOrd="0" destOrd="0" parTransId="{51220D6E-C488-4C94-8CFF-CB17C1CB9B63}" sibTransId="{B26717BA-A1AE-486B-9369-C9BC85262E45}"/>
    <dgm:cxn modelId="{57C23636-19A4-4315-BD1A-982B3F91E601}" type="presOf" srcId="{AEBE2234-4838-4512-A6D4-9EF7734A518E}" destId="{E30D780C-D66E-4C35-8E5D-966434A90184}" srcOrd="0" destOrd="0" presId="urn:microsoft.com/office/officeart/2009/layout/ReverseList"/>
    <dgm:cxn modelId="{CDC21D5F-2AFD-40DC-BCB2-64F1B7564DED}" type="presOf" srcId="{24AC69FE-1F45-4C52-9701-4CCB37A8C4BA}" destId="{75910C50-2FFE-4759-A70C-CB9D3F621A27}" srcOrd="0" destOrd="0" presId="urn:microsoft.com/office/officeart/2009/layout/ReverseList"/>
    <dgm:cxn modelId="{89D4A1BB-4057-40C2-92BD-3E8FD040E592}" type="presOf" srcId="{684D210C-AB4C-44CF-8547-D34435C831C2}" destId="{621F7BC8-ACD6-4DA3-9121-9DA857530001}" srcOrd="0" destOrd="0" presId="urn:microsoft.com/office/officeart/2009/layout/ReverseList"/>
    <dgm:cxn modelId="{0CDF1EC0-8E76-4124-A747-5F8FD73B00C7}" srcId="{684D210C-AB4C-44CF-8547-D34435C831C2}" destId="{AEBE2234-4838-4512-A6D4-9EF7734A518E}" srcOrd="1" destOrd="0" parTransId="{9B24DFE0-65E2-42A3-B4EF-58187F501068}" sibTransId="{0CCD9618-ED58-4E67-AC66-FC5A7BA8F063}"/>
    <dgm:cxn modelId="{D8A22C69-A599-4EA1-B2E5-93074C15D5AA}" type="presParOf" srcId="{621F7BC8-ACD6-4DA3-9121-9DA857530001}" destId="{75910C50-2FFE-4759-A70C-CB9D3F621A27}" srcOrd="0" destOrd="0" presId="urn:microsoft.com/office/officeart/2009/layout/ReverseList"/>
    <dgm:cxn modelId="{B05E698F-A9AF-4DA8-B142-6F0D9668EC20}" type="presParOf" srcId="{621F7BC8-ACD6-4DA3-9121-9DA857530001}" destId="{DBA26506-5FA9-4F04-AFDC-7381FEF3AC62}" srcOrd="1" destOrd="0" presId="urn:microsoft.com/office/officeart/2009/layout/ReverseList"/>
    <dgm:cxn modelId="{D9C7FF49-5171-481E-8E77-9CD261E6782E}" type="presParOf" srcId="{621F7BC8-ACD6-4DA3-9121-9DA857530001}" destId="{E30D780C-D66E-4C35-8E5D-966434A90184}" srcOrd="2" destOrd="0" presId="urn:microsoft.com/office/officeart/2009/layout/ReverseList"/>
    <dgm:cxn modelId="{41007819-400F-4D0C-A97F-395D36EA1EFA}" type="presParOf" srcId="{621F7BC8-ACD6-4DA3-9121-9DA857530001}" destId="{22CFEB73-DF40-448A-B7C9-4D06B38ACBD8}" srcOrd="3" destOrd="0" presId="urn:microsoft.com/office/officeart/2009/layout/ReverseList"/>
    <dgm:cxn modelId="{561FD8C5-FC7C-42EF-963B-259EBF74B2B9}" type="presParOf" srcId="{621F7BC8-ACD6-4DA3-9121-9DA857530001}" destId="{9DF9E5EE-2BD0-4E60-8268-584A19D7A168}" srcOrd="4" destOrd="0" presId="urn:microsoft.com/office/officeart/2009/layout/ReverseList"/>
    <dgm:cxn modelId="{52BD2FDB-3163-4DAC-80FF-BFC8EEE0C30A}" type="presParOf" srcId="{621F7BC8-ACD6-4DA3-9121-9DA857530001}" destId="{F907EDB1-0444-4954-AA71-39A9DCA870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76B9-64C5-454F-A294-CCB09DDC05B7}">
      <dsp:nvSpPr>
        <dsp:cNvPr id="0" name=""/>
        <dsp:cNvSpPr/>
      </dsp:nvSpPr>
      <dsp:spPr>
        <a:xfrm>
          <a:off x="432038" y="1035297"/>
          <a:ext cx="7416842" cy="17843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2D6175-66B2-4042-B967-74384AC3085F}">
      <dsp:nvSpPr>
        <dsp:cNvPr id="0" name=""/>
        <dsp:cNvSpPr/>
      </dsp:nvSpPr>
      <dsp:spPr>
        <a:xfrm>
          <a:off x="504045" y="875422"/>
          <a:ext cx="3472390" cy="12337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требований к профессиональной компетентности педагога</a:t>
          </a:r>
          <a:endParaRPr lang="ru-RU" sz="2400" kern="1200" dirty="0"/>
        </a:p>
      </dsp:txBody>
      <dsp:txXfrm>
        <a:off x="504045" y="875422"/>
        <a:ext cx="3472390" cy="1233786"/>
      </dsp:txXfrm>
    </dsp:sp>
    <dsp:sp modelId="{92725443-CEFC-4344-A64B-C06AEE00CDD2}">
      <dsp:nvSpPr>
        <dsp:cNvPr id="0" name=""/>
        <dsp:cNvSpPr/>
      </dsp:nvSpPr>
      <dsp:spPr>
        <a:xfrm>
          <a:off x="4320486" y="1152124"/>
          <a:ext cx="3307948" cy="15218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Процесс обесценивания знаний и навыков педагогов в современных условиях</a:t>
          </a:r>
          <a:endParaRPr lang="ru-RU" sz="2400" kern="1200" dirty="0"/>
        </a:p>
      </dsp:txBody>
      <dsp:txXfrm>
        <a:off x="4320486" y="1152124"/>
        <a:ext cx="3307948" cy="1521813"/>
      </dsp:txXfrm>
    </dsp:sp>
    <dsp:sp modelId="{1C078A20-CD64-4078-91CA-1FC0B31AED42}">
      <dsp:nvSpPr>
        <dsp:cNvPr id="0" name=""/>
        <dsp:cNvSpPr/>
      </dsp:nvSpPr>
      <dsp:spPr>
        <a:xfrm>
          <a:off x="72006" y="360042"/>
          <a:ext cx="982334" cy="982334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21612-59AF-4333-8EE9-16B3EF545059}">
      <dsp:nvSpPr>
        <dsp:cNvPr id="0" name=""/>
        <dsp:cNvSpPr/>
      </dsp:nvSpPr>
      <dsp:spPr>
        <a:xfrm>
          <a:off x="6984774" y="720080"/>
          <a:ext cx="924550" cy="316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53D0D-9242-4751-AC10-C37CECEF2E0E}">
      <dsp:nvSpPr>
        <dsp:cNvPr id="0" name=""/>
        <dsp:cNvSpPr/>
      </dsp:nvSpPr>
      <dsp:spPr>
        <a:xfrm>
          <a:off x="4140459" y="937040"/>
          <a:ext cx="577" cy="2122795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26506-5FA9-4F04-AFDC-7381FEF3AC62}">
      <dsp:nvSpPr>
        <dsp:cNvPr id="0" name=""/>
        <dsp:cNvSpPr/>
      </dsp:nvSpPr>
      <dsp:spPr>
        <a:xfrm rot="16200000">
          <a:off x="1124460" y="675272"/>
          <a:ext cx="2473863" cy="25634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Успешная реализация поставленных задач, введение инноваций</a:t>
          </a:r>
          <a:endParaRPr lang="ru-RU" sz="2400" b="0" kern="1200" dirty="0"/>
        </a:p>
      </dsp:txBody>
      <dsp:txXfrm rot="5400000">
        <a:off x="1200442" y="840862"/>
        <a:ext cx="2442685" cy="2232291"/>
      </dsp:txXfrm>
    </dsp:sp>
    <dsp:sp modelId="{22CFEB73-DF40-448A-B7C9-4D06B38ACBD8}">
      <dsp:nvSpPr>
        <dsp:cNvPr id="0" name=""/>
        <dsp:cNvSpPr/>
      </dsp:nvSpPr>
      <dsp:spPr>
        <a:xfrm rot="5400000">
          <a:off x="3891462" y="452993"/>
          <a:ext cx="2473863" cy="30080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Высокий уровень профессиональной компетентности педагога</a:t>
          </a:r>
          <a:endParaRPr lang="ru-RU" sz="2400" kern="1200" dirty="0"/>
        </a:p>
      </dsp:txBody>
      <dsp:txXfrm rot="-5400000">
        <a:off x="3624379" y="840862"/>
        <a:ext cx="2887243" cy="2232291"/>
      </dsp:txXfrm>
    </dsp:sp>
    <dsp:sp modelId="{9DF9E5EE-2BD0-4E60-8268-584A19D7A168}">
      <dsp:nvSpPr>
        <dsp:cNvPr id="0" name=""/>
        <dsp:cNvSpPr/>
      </dsp:nvSpPr>
      <dsp:spPr>
        <a:xfrm>
          <a:off x="2482861" y="0"/>
          <a:ext cx="1580440" cy="15803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7EDB1-0444-4954-AA71-39A9DCA8702F}">
      <dsp:nvSpPr>
        <dsp:cNvPr id="0" name=""/>
        <dsp:cNvSpPr/>
      </dsp:nvSpPr>
      <dsp:spPr>
        <a:xfrm rot="10800000">
          <a:off x="2482861" y="2267612"/>
          <a:ext cx="1580440" cy="15803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законом «Об образовании в Российской Федерации» дошкольное образование впервые стало самостоятельным уровнем общего образования. С одной стороны, это признание значимости дошкольного образования, с другой – повышение требований к нему. Но какие бы реформы, ни происходили в системе образования, они, так или иначе, замыкаются на конкретном исполнителе – педагоге детского сада. Именно педагог-практик реализует основные нововведения и инновации в образовании. </a:t>
            </a:r>
          </a:p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воспитателями по разным направлениям их деятельности ведется в каждой дошкольной образовательной организации постоянно.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Главной целью методической работы в нашем ДОУ является формирование готовности педагогов к обновлению своих профессиональных компетенций. Мы считаем необходимым развивать способность наших педагогов успешно действовать на основе своего практического опыта, умений и знаний при решении профессиональных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работа в методических объединениях и творческих группах;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исследовательская, экспериментальная деятельность;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инновационная деятельность, освоение новых педагогических технологий;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различные формы педагогической поддержки;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активное участие в педагогических конкурсах, мастер – классах;</a:t>
            </a:r>
            <a:endParaRPr lang="ru-RU" sz="11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обобщение собственного педагогического опыта.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систематически проходить курсы повышения квалификации;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посещать обучающие семинары, практикумы и т.д.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участвовать в дискуссиях, обмениваться опытом с коллегами;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72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FFFF00"/>
                </a:solidFill>
              </a:rPr>
              <a:t>участвовать в открытых просмотрах образовательной деятельности;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84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accent6">
                    <a:lumMod val="50000"/>
                  </a:schemeClr>
                </a:solidFill>
              </a:rPr>
              <a:t>иметь доступ в Интернет для общения с коллегами и размещения своих педагогических разработок;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accent6">
                    <a:lumMod val="50000"/>
                  </a:schemeClr>
                </a:solidFill>
              </a:rPr>
              <a:t>изучать современную методическую, педагогическую литературу;</a:t>
            </a:r>
            <a:r>
              <a:rPr lang="ru-RU" sz="1200" b="0" dirty="0" smtClean="0">
                <a:solidFill>
                  <a:srgbClr val="FFFF00"/>
                </a:solidFill>
              </a:rPr>
              <a:t> </a:t>
            </a:r>
            <a:r>
              <a:rPr lang="ru-RU" sz="1200" b="0" dirty="0" smtClean="0">
                <a:solidFill>
                  <a:srgbClr val="04374A"/>
                </a:solidFill>
              </a:rPr>
              <a:t>изучать информационно-коммуникационные технологии;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accent6">
                    <a:lumMod val="50000"/>
                  </a:schemeClr>
                </a:solidFill>
              </a:rPr>
              <a:t>осуществлять работу по самообразованию.</a:t>
            </a:r>
          </a:p>
          <a:p>
            <a:pPr lvl="0"/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9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Модернизация системы образования в России выдвигает вопросы формирования профессиональной компетентности педагога на одно из ведущих мест. Кроме того, актуальность вопроса повышения профессиональной компетентности педагогов обусловлена ускоряющимся процессом морального обесценивания и устаревания знаний и навыков специалистов в современном мире. Таким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успешного введения в практику инноваций и эффективной реализации поставленных задач от педагога требуется высокий уровень профессиональной педагогической компетентности.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16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b="0" dirty="0" smtClean="0">
                <a:solidFill>
                  <a:srgbClr val="FFFF00"/>
                </a:solidFill>
              </a:rPr>
              <a:t>участвовать в конкурсах профессионального мастерства</a:t>
            </a:r>
            <a:r>
              <a:rPr lang="ru-RU" sz="1200" b="1" dirty="0" smtClean="0">
                <a:solidFill>
                  <a:srgbClr val="FFFF00"/>
                </a:solidFill>
              </a:rPr>
              <a:t>;</a:t>
            </a:r>
          </a:p>
          <a:p>
            <a:pPr lvl="0"/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9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понять, из каких элементов складывается сегодня содержание профессиональной компетентности педагога в ДОУ, необходимо обратиться к действующим нормативным правовым актам, регламентирующим его деятельность, в частности: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профессиональному стандарту «Педагог (педагогическая деятельность в сфере дошкольного, начального общего, основного общего, среднего общего образования) (воспитатель, учитель)», утв. приказом Минтруда России от  18.10.2013 № 544н;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федеральному государственному образовательному стандарту дошкольного образования, утв. приказом Минобрнауки России от  17.10.2013 № 1155.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8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п. 3.4.2 ФГОС ДО педагогические работники должны «обладать основными компетенциями, необходимыми для создания условия развития детей». В п.3.2.5 перечисляются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условия, необходимые для создания социальной ситуации развития детей, соответствующей специфике дошкольного возраста в рамках профессиональной компетентности педагога в ДОУ: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эмоционального благополучия через непосредственное общение с каждым ребенком; уважительное отношение к каждому ребенку, к его чувствам и потребностям;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поддержку индивидуальности и инициативы детей через создание условий для свободного выбора детьми деятельности, участников совместной деятельности;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условий для принятия детьми решений, выражения своих чувств и мыслей;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недирективную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помощь детям, поддержку детской инициативы и самостоятельности в разных видах деятельности (игровой, исследовательской, проектной, познавательной и т. д.);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установление правил взаимодействия в разных ситуациях: создание условий для позитивных, доброжелательных отношений между детьми, в т. ч. принадлежащими к разным национально-культурным, религиозным общностям и социальным слоям, а также имеющими различные (в т. ч. ограниченные) возможности здоровья;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коммуникативных способностей детей, позволяющих разрешать конфликтные ситуации со сверстниками; развитие умения детей работать в группе сверстников;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построение вариативного развивающего образования, ориентированного на уровень развития, проявляющийся у ребенка в совместной деятельности со взрослым и с более опытными сверстниками, но не актуализирующийся в его индивидуальной деятельности, через создание условий для овладения культурными средствами деятельности;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just">
              <a:lnSpc>
                <a:spcPct val="115000"/>
              </a:lnSpc>
              <a:spcAft>
                <a:spcPts val="0"/>
              </a:spcAft>
              <a:buClr>
                <a:srgbClr val="2B2B2B"/>
              </a:buClr>
              <a:buFont typeface="+mj-lt"/>
              <a:buNone/>
            </a:pPr>
            <a:r>
              <a:rPr lang="ru-RU" sz="1200" kern="1200" dirty="0" smtClean="0">
                <a:solidFill>
                  <a:srgbClr val="808080"/>
                </a:solidFill>
                <a:effectLst/>
                <a:latin typeface="Times New Roman"/>
                <a:ea typeface="+mn-ea"/>
                <a:cs typeface="Times New Roman"/>
              </a:rPr>
              <a:t>- организацию видов деятельности, способствующих развитию мышления, речи, общения, воображения и детского творчества, личностного, физического и  художественно-эстетического развития детей;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lvl="1" indent="0" algn="just">
              <a:lnSpc>
                <a:spcPct val="115000"/>
              </a:lnSpc>
              <a:spcAft>
                <a:spcPts val="0"/>
              </a:spcAft>
              <a:buClr>
                <a:srgbClr val="2B2B2B"/>
              </a:buClr>
              <a:buFont typeface="+mj-lt"/>
              <a:buNone/>
            </a:pPr>
            <a:r>
              <a:rPr lang="ru-RU" sz="1200" kern="1200" dirty="0" smtClean="0">
                <a:solidFill>
                  <a:srgbClr val="808080"/>
                </a:solidFill>
                <a:effectLst/>
                <a:latin typeface="Times New Roman"/>
                <a:ea typeface="+mn-ea"/>
                <a:cs typeface="Times New Roman"/>
              </a:rPr>
              <a:t>- поддержку спонтанной игры детей, ее обогащение, обеспечение игрового времени и пространства; оценку индивидуального развития детей;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rgbClr val="808080"/>
                </a:solidFill>
                <a:effectLst/>
                <a:latin typeface="Times New Roman"/>
                <a:ea typeface="+mn-ea"/>
              </a:rPr>
              <a:t>взаимодействие с родителями (законными представителями) по вопросам образования ребенка, непосредственного вовлечения их в образовательную деятельность, в т. ч. посредством создания образовательных проектов совместно с семьей на основе выявления потребностей и поддержки образовательных инициатив семьи.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Таким образом, во ФГОС ДО перечисляются действия, которые должен выполнять педагог, но нет самих профессиональных компетентностей педагога, которые бы обеспечивали выполнение этих действий.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Проведя анализ профессиональных компетенций воспитателя, отражающих специфику работы на дошкольном уровне образования указанных в ПРФЕССИОНАЛЬНОМ СТАНДАРТЕ ПЕДАГОГА, а также в работах других педагогов и специалистов дошкольного образования можно выделить следующие компетентности и компетенции, которыми должен обладать педагог современного дошкольного учреждения: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0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jpe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3.jpeg"/><Relationship Id="rId4" Type="http://schemas.microsoft.com/office/2007/relationships/hdphoto" Target="../media/hdphoto12.wdp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42540133-Metodicheskaya-rabota-po-sovershenstvovaniyu-professionalnyh-kompetenciy-pedagogov-dou-v-sootvetstvii-s-fgos-do.html" TargetMode="External"/><Relationship Id="rId2" Type="http://schemas.openxmlformats.org/officeDocument/2006/relationships/hyperlink" Target="https://www.resobr.ru/article/59424-qqe-16-m8-osobennosti-i-harakteristika-professionalnoy-kompetentnosti-pedagoga-v-do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entation-creation.ru/powerpoint-templates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532859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Профессиональная компетентность педагога дошкольного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48" y="3140968"/>
            <a:ext cx="3171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Атрохова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Зоя Васильевна,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заведующий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МБДОУ д/с «Сказка»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Цимлянска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9738" y="63963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Август, 2019г.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85534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/>
              </a:rPr>
              <a:t>Цель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методической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работы МБДОУ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1157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формирование </a:t>
            </a:r>
            <a:r>
              <a:rPr lang="ru-RU" sz="2800" b="1" dirty="0">
                <a:solidFill>
                  <a:srgbClr val="002060"/>
                </a:solidFill>
              </a:rPr>
              <a:t>готовности </a:t>
            </a:r>
            <a:r>
              <a:rPr lang="ru-RU" sz="2800" b="1" dirty="0" smtClean="0">
                <a:solidFill>
                  <a:srgbClr val="002060"/>
                </a:solidFill>
              </a:rPr>
              <a:t>педагогов ДОУ </a:t>
            </a:r>
            <a:r>
              <a:rPr lang="ru-RU" sz="2800" b="1" dirty="0">
                <a:solidFill>
                  <a:srgbClr val="002060"/>
                </a:solidFill>
              </a:rPr>
              <a:t>к обновлению своих </a:t>
            </a:r>
            <a:r>
              <a:rPr lang="ru-RU" sz="2800" b="1" dirty="0" smtClean="0">
                <a:solidFill>
                  <a:srgbClr val="002060"/>
                </a:solidFill>
              </a:rPr>
              <a:t>профессиональных компетенций.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>
          <a:xfrm>
            <a:off x="251520" y="1844824"/>
            <a:ext cx="5025422" cy="38884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5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развития профессиональной компетентности педагога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0560"/>
            <a:ext cx="3312368" cy="24884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3714863" cy="24482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4522"/>
            <a:ext cx="3566160" cy="23835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57374" y="4581128"/>
            <a:ext cx="468052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работа в методических объединениях и творческих группах;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9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развития профессиональной компетентности педагога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8" y="1412775"/>
            <a:ext cx="3618148" cy="33267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8" y="1772816"/>
            <a:ext cx="4064392" cy="2863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7505" y="5146860"/>
            <a:ext cx="777686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исследовательская, экспериментальная деятельность;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/>
              </a:rPr>
              <a:t>Пути развития профессиональной компетентности педагога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12"/>
          <a:stretch/>
        </p:blipFill>
        <p:spPr>
          <a:xfrm>
            <a:off x="323528" y="4028191"/>
            <a:ext cx="3528392" cy="25967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19243" r="6446"/>
          <a:stretch/>
        </p:blipFill>
        <p:spPr>
          <a:xfrm>
            <a:off x="539552" y="1284680"/>
            <a:ext cx="3312368" cy="25549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4941168"/>
            <a:ext cx="475252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инновационная деятельность, освоение новых педагогических технологий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84680"/>
            <a:ext cx="3456384" cy="26635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5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развития профессиональной компетентности педагога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5916" cy="25439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437112"/>
            <a:ext cx="51845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различные формы педагогической поддержки;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76616"/>
            <a:ext cx="2965545" cy="25241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2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развития профессиональной компетентности педагога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1964740"/>
            <a:ext cx="39604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активное участие в педагогических конкурсах, мастер – классах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273" b="19706"/>
          <a:stretch/>
        </p:blipFill>
        <p:spPr>
          <a:xfrm>
            <a:off x="395536" y="1268761"/>
            <a:ext cx="3816424" cy="25922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2" r="9081"/>
          <a:stretch/>
        </p:blipFill>
        <p:spPr>
          <a:xfrm>
            <a:off x="2771800" y="3717031"/>
            <a:ext cx="5704294" cy="28269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9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развития профессиональной компетентности педагога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56" b="26927"/>
          <a:stretch/>
        </p:blipFill>
        <p:spPr>
          <a:xfrm>
            <a:off x="409228" y="1402456"/>
            <a:ext cx="5602932" cy="39382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312431"/>
            <a:ext cx="82089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обобщение собственного педагогического опыта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70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Условия для повышения профессиональной компетентности педагогов: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7845"/>
          <a:stretch/>
        </p:blipFill>
        <p:spPr>
          <a:xfrm>
            <a:off x="3907068" y="4135504"/>
            <a:ext cx="5004048" cy="24191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10255" r="7322" b="18222"/>
          <a:stretch/>
        </p:blipFill>
        <p:spPr>
          <a:xfrm>
            <a:off x="323528" y="4083530"/>
            <a:ext cx="3229338" cy="2523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2" b="4311"/>
          <a:stretch/>
        </p:blipFill>
        <p:spPr>
          <a:xfrm>
            <a:off x="323528" y="1268759"/>
            <a:ext cx="3984104" cy="2523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4802"/>
            <a:ext cx="3386152" cy="25396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1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Условия для повышения профессиональной компетентности педагогов: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654912" cy="24232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4770510" y="1420789"/>
            <a:ext cx="3600399" cy="24427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0" b="5265"/>
          <a:stretch/>
        </p:blipFill>
        <p:spPr>
          <a:xfrm>
            <a:off x="463539" y="4077072"/>
            <a:ext cx="4285488" cy="24047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www.maam.ru/upload/blogs/detsad-852597-147789197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17250" r="23648" b="16467"/>
          <a:stretch/>
        </p:blipFill>
        <p:spPr bwMode="auto">
          <a:xfrm>
            <a:off x="5004048" y="4077072"/>
            <a:ext cx="2886322" cy="26642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105634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Условия для повышения профессиональной компетентности педагогов: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4" y="1109718"/>
            <a:ext cx="3330369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650925" cy="29207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05" y="2317672"/>
            <a:ext cx="3672408" cy="293792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74014"/>
            <a:ext cx="3703960" cy="29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4" y="3923355"/>
            <a:ext cx="3549561" cy="28396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4695"/>
            <a:ext cx="7488832" cy="92735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Актуальность: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502774"/>
              </p:ext>
            </p:extLst>
          </p:nvPr>
        </p:nvGraphicFramePr>
        <p:xfrm>
          <a:off x="34614" y="404664"/>
          <a:ext cx="828092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2807565"/>
              </p:ext>
            </p:extLst>
          </p:nvPr>
        </p:nvGraphicFramePr>
        <p:xfrm>
          <a:off x="-468560" y="3140968"/>
          <a:ext cx="676875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3807"/>
              </p:ext>
            </p:extLst>
          </p:nvPr>
        </p:nvGraphicFramePr>
        <p:xfrm>
          <a:off x="107504" y="549681"/>
          <a:ext cx="9036496" cy="626126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435074"/>
                <a:gridCol w="1654509"/>
                <a:gridCol w="1393943"/>
                <a:gridCol w="5552970"/>
              </a:tblGrid>
              <a:tr h="551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Ф.И.О. участника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 участия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60075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 </a:t>
                      </a:r>
                      <a:r>
                        <a:rPr lang="ru-RU" sz="1600" dirty="0" smtClean="0">
                          <a:effectLst/>
                        </a:rPr>
                        <a:t>этап профессионального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конкурса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«Учитель </a:t>
                      </a:r>
                      <a:r>
                        <a:rPr lang="ru-RU" sz="1600" dirty="0">
                          <a:effectLst/>
                        </a:rPr>
                        <a:t>года Цимлянского района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Авилова Е.Н.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Номинация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Лазырина</a:t>
                      </a:r>
                      <a:r>
                        <a:rPr lang="ru-RU" sz="1600" dirty="0">
                          <a:effectLst/>
                        </a:rPr>
                        <a:t> О.В.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Лауреат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Анисимова Л.В.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Победитель в номинации «Воспитатель года»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Пятикова Н.С.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Номинация. Дебют.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Литвинова А.В.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 в номинации «Воспитатель года»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Сулохина В.В.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Номинация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Областной конкурс «Учитель года Дона»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Анисимова Л.В.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 отборочного тура областного конкурса «Учитель года Дона – 2015» в номинации «Воспитатель года».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473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Литвинова А.В.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 отборочного,  </a:t>
                      </a:r>
                      <a:r>
                        <a:rPr lang="en-US" sz="1600" dirty="0">
                          <a:effectLst/>
                        </a:rPr>
                        <a:t>I </a:t>
                      </a:r>
                      <a:r>
                        <a:rPr lang="ru-RU" sz="1600" dirty="0">
                          <a:effectLst/>
                        </a:rPr>
                        <a:t>и </a:t>
                      </a:r>
                      <a:r>
                        <a:rPr lang="en-US" sz="1600" dirty="0">
                          <a:effectLst/>
                        </a:rPr>
                        <a:t>II</a:t>
                      </a:r>
                      <a:r>
                        <a:rPr lang="ru-RU" sz="1600" dirty="0">
                          <a:effectLst/>
                        </a:rPr>
                        <a:t> туров областного конкурса «Учитель года Дона – 2017» в номинации «Воспитатель года».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конкурс «Детские сады – детям»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Исаева Е.В.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2016г.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2-е место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номинации «Лучший воспитатель детского сада»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45735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Областной конкурс «За успехи в воспитании»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Ляхова Ю.А.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Исаева Е.В.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номинации «Лучший воспитатель ДОО»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  <a:tr h="275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Всероссийский конкурс «ТОП – 100 лучших воспитателей России»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Пятикова Н.С.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0" marR="43650" marT="0" marB="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504057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педагогов МБДОУ в профессиональных конкурсах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8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92735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Список используемой литературы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интернет-ресурсов: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43560" y="471633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06266" y="4748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244714" y="1229651"/>
            <a:ext cx="691276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Федеральный государственный образовательный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стандарт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дошкольного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образования, утв. приказом Минобрнауки России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 17 октября 2013 г. N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1155.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517767" y="25434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696668" y="25751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543559" y="373940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660205" y="3771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25589" y="560600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606267" y="56377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259632" y="2300589"/>
            <a:ext cx="80610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Профессиональный стандарт «Педагог (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педагогическая деятельность в сфере дошкольного, начального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общего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основного общего, среднего общего образования) (воспитатель, учитель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)»,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утв. приказом Минтруда России от  18.10.2013 № 544н; 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347979" y="3568871"/>
            <a:ext cx="727280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hlinkClick r:id="rId2"/>
              </a:rPr>
              <a:t>https://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hlinkClick r:id="rId2"/>
              </a:rPr>
              <a:t>www.resobr.ru/article/59424-qqe-16-m8-osobennosti-i-harakteristika-professionalnoy-kompetentnosti-pedagoga-v-doy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eaLnBrk="0" hangingPunct="0"/>
            <a:endParaRPr lang="en-US" sz="1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347979" y="4416762"/>
            <a:ext cx="7884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hlinkClick r:id="rId3"/>
              </a:rPr>
              <a:t>https://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hlinkClick r:id="rId3"/>
              </a:rPr>
              <a:t>docplayer.ru/42540133-Metodicheskaya-rabota-po-sovershenstvovaniyu-professionalnyh-kompetenciy-pedagogov-dou-v-sootvetstvii-s-fgos-do.html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eaLnBrk="0" hangingPunct="0"/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347979" y="5610599"/>
            <a:ext cx="789552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https://presentation-creation.ru/powerpoint-templates.html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0" hangingPunct="0"/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Творческих Вам успехов! 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Нормативно-правовые акты: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24744"/>
            <a:ext cx="8064896" cy="4464496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рофессиональный </a:t>
            </a:r>
            <a:r>
              <a:rPr lang="ru-RU" sz="2800" b="1" dirty="0">
                <a:solidFill>
                  <a:srgbClr val="002060"/>
                </a:solidFill>
              </a:rPr>
              <a:t>стандарту «Педагог (педагогическая деятельность в сфере дошкольного, начального общего, основного общего, среднего общего образования) (воспитатель, учитель)», </a:t>
            </a:r>
            <a:r>
              <a:rPr lang="ru-RU" sz="2800" dirty="0">
                <a:solidFill>
                  <a:srgbClr val="002060"/>
                </a:solidFill>
              </a:rPr>
              <a:t>утв. приказом Минтруда России от  18.10.2013 № </a:t>
            </a:r>
            <a:r>
              <a:rPr lang="ru-RU" sz="2800" dirty="0" smtClean="0">
                <a:solidFill>
                  <a:srgbClr val="002060"/>
                </a:solidFill>
              </a:rPr>
              <a:t>544н.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</a:t>
            </a:r>
            <a:r>
              <a:rPr lang="ru-RU" sz="2800" b="1" dirty="0">
                <a:solidFill>
                  <a:srgbClr val="002060"/>
                </a:solidFill>
              </a:rPr>
              <a:t>дошкольного образования, </a:t>
            </a:r>
            <a:r>
              <a:rPr lang="ru-RU" sz="2800" dirty="0">
                <a:solidFill>
                  <a:srgbClr val="002060"/>
                </a:solidFill>
              </a:rPr>
              <a:t>утв. приказом Минобрнауки России от  17.10.2013 </a:t>
            </a:r>
            <a:r>
              <a:rPr lang="ru-RU" sz="2800" dirty="0" smtClean="0">
                <a:solidFill>
                  <a:srgbClr val="002060"/>
                </a:solidFill>
              </a:rPr>
              <a:t>№ 1155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ФГОС ДО: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" y="980728"/>
            <a:ext cx="8136904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п. </a:t>
            </a:r>
            <a:r>
              <a:rPr lang="ru-RU" b="1" dirty="0" smtClean="0">
                <a:solidFill>
                  <a:srgbClr val="002060"/>
                </a:solidFill>
              </a:rPr>
              <a:t>3.4.2:</a:t>
            </a:r>
            <a:r>
              <a:rPr lang="ru-RU" b="1" dirty="0">
                <a:solidFill>
                  <a:srgbClr val="002060"/>
                </a:solidFill>
              </a:rPr>
              <a:t> педагогические работники должны </a:t>
            </a:r>
            <a:r>
              <a:rPr lang="ru-RU" sz="4000" b="1" dirty="0">
                <a:solidFill>
                  <a:srgbClr val="002060"/>
                </a:solidFill>
              </a:rPr>
              <a:t>«обладать основными компетенциями, необходимыми для создания </a:t>
            </a:r>
            <a:r>
              <a:rPr lang="ru-RU" sz="4000" b="1" dirty="0" smtClean="0">
                <a:solidFill>
                  <a:srgbClr val="002060"/>
                </a:solidFill>
              </a:rPr>
              <a:t>условия </a:t>
            </a:r>
            <a:r>
              <a:rPr lang="ru-RU" sz="4000" b="1" dirty="0">
                <a:solidFill>
                  <a:srgbClr val="002060"/>
                </a:solidFill>
              </a:rPr>
              <a:t>развития </a:t>
            </a:r>
            <a:r>
              <a:rPr lang="ru-RU" sz="4000" b="1" dirty="0" smtClean="0">
                <a:solidFill>
                  <a:srgbClr val="002060"/>
                </a:solidFill>
              </a:rPr>
              <a:t>детей, обозначенными в п.3.2.5 настоящего Стандарта».</a:t>
            </a:r>
          </a:p>
        </p:txBody>
      </p:sp>
    </p:spTree>
    <p:extLst>
      <p:ext uri="{BB962C8B-B14F-4D97-AF65-F5344CB8AC3E}">
        <p14:creationId xmlns:p14="http://schemas.microsoft.com/office/powerpoint/2010/main" val="235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.3.2.5. ФГОС ДО: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4461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словия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создания социальной ситуации развития </a:t>
            </a:r>
            <a:r>
              <a:rPr lang="ru-RU" b="1" dirty="0" smtClean="0">
                <a:solidFill>
                  <a:srgbClr val="002060"/>
                </a:solidFill>
              </a:rPr>
              <a:t>детей: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обеспечение </a:t>
            </a:r>
            <a:r>
              <a:rPr lang="ru-RU" dirty="0">
                <a:solidFill>
                  <a:srgbClr val="002060"/>
                </a:solidFill>
              </a:rPr>
              <a:t>эмоционального благополучия через непосредственное общение с каждым ребенком; уважительное отношение к каждому ребенку, к его чувствам и потребностям; </a:t>
            </a:r>
            <a:endParaRPr lang="ru-RU" sz="2000" dirty="0">
              <a:solidFill>
                <a:srgbClr val="002060"/>
              </a:solidFill>
            </a:endParaRPr>
          </a:p>
          <a:p>
            <a:pPr lvl="1"/>
            <a:r>
              <a:rPr lang="ru-RU" dirty="0">
                <a:solidFill>
                  <a:srgbClr val="002060"/>
                </a:solidFill>
              </a:rPr>
              <a:t>поддержку индивидуальности и инициативы детей через создание условий для свободного выбора детьми деятельности, участников совместной деятельности; </a:t>
            </a:r>
            <a:endParaRPr lang="ru-RU" sz="2000" dirty="0">
              <a:solidFill>
                <a:srgbClr val="002060"/>
              </a:solidFill>
            </a:endParaRPr>
          </a:p>
          <a:p>
            <a:pPr lvl="1"/>
            <a:r>
              <a:rPr lang="ru-RU" dirty="0">
                <a:solidFill>
                  <a:srgbClr val="002060"/>
                </a:solidFill>
              </a:rPr>
              <a:t>создание условий для принятия детьми решений, выражения своих чувств и мыслей; </a:t>
            </a:r>
            <a:r>
              <a:rPr lang="ru-RU" dirty="0" err="1">
                <a:solidFill>
                  <a:srgbClr val="002060"/>
                </a:solidFill>
              </a:rPr>
              <a:t>недирективную</a:t>
            </a:r>
            <a:r>
              <a:rPr lang="ru-RU" dirty="0">
                <a:solidFill>
                  <a:srgbClr val="002060"/>
                </a:solidFill>
              </a:rPr>
              <a:t> помощь детям, поддержку детской инициативы и самостоятельности в разных видах деятельности (игровой, исследовательской, проектной, познавательной и т. д.); 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.3.2.5. ФГОС ДО: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4461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>
                <a:solidFill>
                  <a:srgbClr val="002060"/>
                </a:solidFill>
              </a:rPr>
              <a:t>установление правил взаимодействия в разных ситуациях: создание условий для позитивных, доброжелательных отношений между детьми, в т. ч. принадлежащими к разным национально-культурным, религиозным общностям и социальным слоям, а также имеющими различные (в т. ч. ограниченные) возможности здоровья; </a:t>
            </a:r>
            <a:endParaRPr lang="ru-RU" sz="2000" dirty="0">
              <a:solidFill>
                <a:srgbClr val="002060"/>
              </a:solidFill>
            </a:endParaRPr>
          </a:p>
          <a:p>
            <a:pPr lvl="1"/>
            <a:r>
              <a:rPr lang="ru-RU" dirty="0">
                <a:solidFill>
                  <a:srgbClr val="002060"/>
                </a:solidFill>
              </a:rPr>
              <a:t>развитие коммуникативных способностей детей, позволяющих разрешать конфликтные ситуации со сверстниками; развитие умения детей работать в группе сверстников; </a:t>
            </a:r>
            <a:endParaRPr lang="ru-RU" sz="2000" dirty="0">
              <a:solidFill>
                <a:srgbClr val="002060"/>
              </a:solidFill>
            </a:endParaRPr>
          </a:p>
          <a:p>
            <a:pPr lvl="1"/>
            <a:r>
              <a:rPr lang="ru-RU" dirty="0">
                <a:solidFill>
                  <a:srgbClr val="002060"/>
                </a:solidFill>
              </a:rPr>
              <a:t>построение вариативного развивающего образования, ориентированного на уровень развития, проявляющийся у ребенка в совместной деятельности со взрослым и с более опытными сверстниками, но не актуализирующийся в его индивидуальной деятельности, через создание условий для овладения культурными средствами деятельности; 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.3.2.5. ФГОС ДО: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44616"/>
          </a:xfrm>
        </p:spPr>
        <p:txBody>
          <a:bodyPr>
            <a:normAutofit/>
          </a:bodyPr>
          <a:lstStyle/>
          <a:p>
            <a:pPr lvl="1"/>
            <a:r>
              <a:rPr lang="ru-RU" sz="2400" dirty="0">
                <a:solidFill>
                  <a:srgbClr val="002060"/>
                </a:solidFill>
              </a:rPr>
              <a:t>организацию видов деятельности, способствующих развитию мышления, речи, общения, воображения и детского творчества, личностного, физического и  художественно-эстетического развития детей; </a:t>
            </a:r>
          </a:p>
          <a:p>
            <a:pPr lvl="1"/>
            <a:r>
              <a:rPr lang="ru-RU" sz="2400" dirty="0">
                <a:solidFill>
                  <a:srgbClr val="002060"/>
                </a:solidFill>
              </a:rPr>
              <a:t>поддержку спонтанной игры детей, ее обогащение, обеспечение игрового времени и пространства; оценку индивидуального развития детей;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sz="2400" dirty="0">
                <a:solidFill>
                  <a:srgbClr val="002060"/>
                </a:solidFill>
              </a:rPr>
              <a:t>с родителями (законными представителями) по вопросам образования ребенка, непосредственного вовлечения их в образовательную деятельность, в т. ч. посредством создания образовательных проектов совместно с семьей на основе выявления потребностей и поддержки образовательных инициатив семьи.</a:t>
            </a:r>
          </a:p>
        </p:txBody>
      </p:sp>
    </p:spTree>
    <p:extLst>
      <p:ext uri="{BB962C8B-B14F-4D97-AF65-F5344CB8AC3E}">
        <p14:creationId xmlns:p14="http://schemas.microsoft.com/office/powerpoint/2010/main" val="20745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999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 педагога: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5" y="980728"/>
            <a:ext cx="8424936" cy="561662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Компетенция в ведении образовательного </a:t>
            </a:r>
            <a:r>
              <a:rPr lang="ru-RU" b="1" dirty="0" smtClean="0">
                <a:solidFill>
                  <a:srgbClr val="002060"/>
                </a:solidFill>
              </a:rPr>
              <a:t>процесса.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Методологическая (методическая) компетентность.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Компетентность в разработке и реализации авторских образовательных программ.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Компетентность в организации воспитательной работы.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Компетентность </a:t>
            </a:r>
            <a:r>
              <a:rPr lang="ru-RU" b="1" dirty="0">
                <a:solidFill>
                  <a:srgbClr val="002060"/>
                </a:solidFill>
              </a:rPr>
              <a:t>в создании предметно-пространственной среды и организации здоровьесберегающих условий образовательного процесса.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Компетентность в выстраивании индивидуального образовательного маршрута </a:t>
            </a:r>
            <a:r>
              <a:rPr lang="ru-RU" b="1" dirty="0" smtClean="0">
                <a:solidFill>
                  <a:srgbClr val="002060"/>
                </a:solidFill>
              </a:rPr>
              <a:t>воспитанников.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999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 педагога: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5" y="980728"/>
            <a:ext cx="842493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Компетентность в установлении контактов с родителями.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Компетенция в организации информационной основы деятельности воспитанников.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Компетентность профессионально-личностного совершенствования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Креативная (</a:t>
            </a:r>
            <a:r>
              <a:rPr lang="ru-RU" b="1" dirty="0" smtClean="0">
                <a:solidFill>
                  <a:srgbClr val="002060"/>
                </a:solidFill>
              </a:rPr>
              <a:t>исследовательская) компетентность педагога.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Коммуникативная </a:t>
            </a:r>
            <a:r>
              <a:rPr lang="ru-RU" b="1" dirty="0">
                <a:solidFill>
                  <a:srgbClr val="002060"/>
                </a:solidFill>
              </a:rPr>
              <a:t>компетентность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Регулятивная компетентность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Социальная компетентность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Специальная компетентность.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a282c6691220aebf1fec2510f4b25155745d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949</Words>
  <Application>Microsoft Office PowerPoint</Application>
  <PresentationFormat>Экран (4:3)</PresentationFormat>
  <Paragraphs>190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Профессиональная компетентность педагога дошкольного образования</vt:lpstr>
      <vt:lpstr>Актуальность:</vt:lpstr>
      <vt:lpstr>Нормативно-правовые акты:</vt:lpstr>
      <vt:lpstr>ФГОС ДО:</vt:lpstr>
      <vt:lpstr>п.3.2.5. ФГОС ДО:</vt:lpstr>
      <vt:lpstr>п.3.2.5. ФГОС ДО:</vt:lpstr>
      <vt:lpstr>п.3.2.5. ФГОС ДО:</vt:lpstr>
      <vt:lpstr>Профессиональный стандарт педагога:</vt:lpstr>
      <vt:lpstr>Профессиональный стандарт педагога:</vt:lpstr>
      <vt:lpstr>Цель методической работы МБДОУ</vt:lpstr>
      <vt:lpstr>Пути развития профессиональной компетентности педагога</vt:lpstr>
      <vt:lpstr>Пути развития профессиональной компетентности педагога</vt:lpstr>
      <vt:lpstr>Пути развития профессиональной компетентности педагога</vt:lpstr>
      <vt:lpstr>Пути развития профессиональной компетентности педагога</vt:lpstr>
      <vt:lpstr>Пути развития профессиональной компетентности педагога</vt:lpstr>
      <vt:lpstr>Пути развития профессиональной компетентности педагога</vt:lpstr>
      <vt:lpstr>Условия для повышения профессиональной компетентности педагогов:</vt:lpstr>
      <vt:lpstr>Условия для повышения профессиональной компетентности педагогов:</vt:lpstr>
      <vt:lpstr>Условия для повышения профессиональной компетентности педагогов:</vt:lpstr>
      <vt:lpstr>Участие педагогов МБДОУ в профессиональных конкурсах</vt:lpstr>
      <vt:lpstr>Список используемой литературы  и интернет-ресурсов: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Стопка книг и будильник</dc:title>
  <dc:creator>obstinate</dc:creator>
  <dc:description>Шаблон презентации с сайта https://presentation-creation.ru/</dc:description>
  <cp:lastModifiedBy>Ирина</cp:lastModifiedBy>
  <cp:revision>828</cp:revision>
  <dcterms:created xsi:type="dcterms:W3CDTF">2018-02-25T09:09:03Z</dcterms:created>
  <dcterms:modified xsi:type="dcterms:W3CDTF">2019-08-23T06:10:02Z</dcterms:modified>
</cp:coreProperties>
</file>