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3300"/>
    <a:srgbClr val="FFCD2D"/>
    <a:srgbClr val="FFFFCC"/>
    <a:srgbClr val="FFCC99"/>
    <a:srgbClr val="CCFFFF"/>
    <a:srgbClr val="FFFFFF"/>
    <a:srgbClr val="FF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9740C-E1C9-490E-8456-BD65F97B16C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EE1E2E6-158D-42BF-97B2-6724587C82F6}">
      <dgm:prSet phldrT="[Текст]"/>
      <dgm:spPr/>
      <dgm:t>
        <a:bodyPr/>
        <a:lstStyle/>
        <a:p>
          <a:r>
            <a:rPr lang="ru-RU" dirty="0" smtClean="0"/>
            <a:t>Мотивация</a:t>
          </a:r>
        </a:p>
        <a:p>
          <a:r>
            <a:rPr lang="ru-RU" dirty="0" smtClean="0"/>
            <a:t>педагога</a:t>
          </a:r>
          <a:endParaRPr lang="ru-RU" dirty="0"/>
        </a:p>
      </dgm:t>
    </dgm:pt>
    <dgm:pt modelId="{C673D3B4-7B23-4A47-B054-59A88B7F6222}" type="parTrans" cxnId="{5A189013-E0C4-4372-9329-9D9D266DCEDA}">
      <dgm:prSet/>
      <dgm:spPr/>
      <dgm:t>
        <a:bodyPr/>
        <a:lstStyle/>
        <a:p>
          <a:endParaRPr lang="ru-RU"/>
        </a:p>
      </dgm:t>
    </dgm:pt>
    <dgm:pt modelId="{B4BE1F25-5857-410C-B945-CF26EA773BDD}" type="sibTrans" cxnId="{5A189013-E0C4-4372-9329-9D9D266DCEDA}">
      <dgm:prSet/>
      <dgm:spPr/>
      <dgm:t>
        <a:bodyPr/>
        <a:lstStyle/>
        <a:p>
          <a:endParaRPr lang="ru-RU"/>
        </a:p>
      </dgm:t>
    </dgm:pt>
    <dgm:pt modelId="{B74C1E71-BB67-4FC6-9C86-C01BED27F297}">
      <dgm:prSet phldrT="[Текст]"/>
      <dgm:spPr/>
      <dgm:t>
        <a:bodyPr/>
        <a:lstStyle/>
        <a:p>
          <a:r>
            <a:rPr lang="ru-RU" dirty="0" smtClean="0"/>
            <a:t>Личный образовательный интерес педагога</a:t>
          </a:r>
          <a:endParaRPr lang="ru-RU" dirty="0"/>
        </a:p>
      </dgm:t>
    </dgm:pt>
    <dgm:pt modelId="{D22C58E2-EB2B-47AB-AEC0-858065EE16D9}" type="parTrans" cxnId="{19923112-4BFC-448A-A42F-C3D4DC735A58}">
      <dgm:prSet/>
      <dgm:spPr/>
      <dgm:t>
        <a:bodyPr/>
        <a:lstStyle/>
        <a:p>
          <a:endParaRPr lang="ru-RU"/>
        </a:p>
      </dgm:t>
    </dgm:pt>
    <dgm:pt modelId="{595B4558-F5B7-424C-9729-3F8C955C70FD}" type="sibTrans" cxnId="{19923112-4BFC-448A-A42F-C3D4DC735A58}">
      <dgm:prSet/>
      <dgm:spPr/>
      <dgm:t>
        <a:bodyPr/>
        <a:lstStyle/>
        <a:p>
          <a:endParaRPr lang="ru-RU"/>
        </a:p>
      </dgm:t>
    </dgm:pt>
    <dgm:pt modelId="{F14F7C42-45D1-4801-8CBA-DEB494ACDF5A}">
      <dgm:prSet phldrT="[Текст]"/>
      <dgm:spPr/>
      <dgm:t>
        <a:bodyPr/>
        <a:lstStyle/>
        <a:p>
          <a:r>
            <a:rPr lang="ru-RU" dirty="0" smtClean="0"/>
            <a:t>Потребности образовательной организации</a:t>
          </a:r>
          <a:endParaRPr lang="ru-RU" dirty="0"/>
        </a:p>
      </dgm:t>
    </dgm:pt>
    <dgm:pt modelId="{4C1A4BCA-2DC3-48E3-B28B-283FECDA84E6}" type="parTrans" cxnId="{38F43B59-15BB-4112-8638-CFF6C4EA50F5}">
      <dgm:prSet/>
      <dgm:spPr/>
      <dgm:t>
        <a:bodyPr/>
        <a:lstStyle/>
        <a:p>
          <a:endParaRPr lang="ru-RU"/>
        </a:p>
      </dgm:t>
    </dgm:pt>
    <dgm:pt modelId="{7E887A0A-8764-45EF-9D69-7CBD72A2CCB0}" type="sibTrans" cxnId="{38F43B59-15BB-4112-8638-CFF6C4EA50F5}">
      <dgm:prSet/>
      <dgm:spPr/>
      <dgm:t>
        <a:bodyPr/>
        <a:lstStyle/>
        <a:p>
          <a:endParaRPr lang="ru-RU"/>
        </a:p>
      </dgm:t>
    </dgm:pt>
    <dgm:pt modelId="{FC22FCF6-6341-453A-9852-F4C7F95BBCDD}" type="pres">
      <dgm:prSet presAssocID="{85A9740C-E1C9-490E-8456-BD65F97B16CA}" presName="compositeShape" presStyleCnt="0">
        <dgm:presLayoutVars>
          <dgm:dir/>
          <dgm:resizeHandles/>
        </dgm:presLayoutVars>
      </dgm:prSet>
      <dgm:spPr/>
    </dgm:pt>
    <dgm:pt modelId="{A6B7E897-8486-4627-ABD1-2A926436DFB3}" type="pres">
      <dgm:prSet presAssocID="{85A9740C-E1C9-490E-8456-BD65F97B16CA}" presName="pyramid" presStyleLbl="node1" presStyleIdx="0" presStyleCnt="1" custLinFactNeighborX="-67753" custLinFactNeighborY="4414"/>
      <dgm:spPr/>
    </dgm:pt>
    <dgm:pt modelId="{B8EB25B7-D80C-4234-81F1-9C8A62BFFF57}" type="pres">
      <dgm:prSet presAssocID="{85A9740C-E1C9-490E-8456-BD65F97B16CA}" presName="theList" presStyleCnt="0"/>
      <dgm:spPr/>
    </dgm:pt>
    <dgm:pt modelId="{8C270672-A507-4685-BCBB-C2A6D1CF3BC8}" type="pres">
      <dgm:prSet presAssocID="{9EE1E2E6-158D-42BF-97B2-6724587C82F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CE5D8-53E9-41B9-B959-4EC4DFF07521}" type="pres">
      <dgm:prSet presAssocID="{9EE1E2E6-158D-42BF-97B2-6724587C82F6}" presName="aSpace" presStyleCnt="0"/>
      <dgm:spPr/>
    </dgm:pt>
    <dgm:pt modelId="{622C8FB7-5CC5-4291-AF9E-A782F4924B21}" type="pres">
      <dgm:prSet presAssocID="{B74C1E71-BB67-4FC6-9C86-C01BED27F29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E3F31-A4AD-4D32-80E9-A0E3A90724BD}" type="pres">
      <dgm:prSet presAssocID="{B74C1E71-BB67-4FC6-9C86-C01BED27F297}" presName="aSpace" presStyleCnt="0"/>
      <dgm:spPr/>
    </dgm:pt>
    <dgm:pt modelId="{E75BC062-E6C8-4077-940A-EB88655940DB}" type="pres">
      <dgm:prSet presAssocID="{F14F7C42-45D1-4801-8CBA-DEB494ACDF5A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5CDB2-9397-4963-8DF2-80500237E8DF}" type="pres">
      <dgm:prSet presAssocID="{F14F7C42-45D1-4801-8CBA-DEB494ACDF5A}" presName="aSpace" presStyleCnt="0"/>
      <dgm:spPr/>
    </dgm:pt>
  </dgm:ptLst>
  <dgm:cxnLst>
    <dgm:cxn modelId="{19923112-4BFC-448A-A42F-C3D4DC735A58}" srcId="{85A9740C-E1C9-490E-8456-BD65F97B16CA}" destId="{B74C1E71-BB67-4FC6-9C86-C01BED27F297}" srcOrd="1" destOrd="0" parTransId="{D22C58E2-EB2B-47AB-AEC0-858065EE16D9}" sibTransId="{595B4558-F5B7-424C-9729-3F8C955C70FD}"/>
    <dgm:cxn modelId="{514D9FA7-376C-4D4B-8A3E-AB230C6C1F60}" type="presOf" srcId="{85A9740C-E1C9-490E-8456-BD65F97B16CA}" destId="{FC22FCF6-6341-453A-9852-F4C7F95BBCDD}" srcOrd="0" destOrd="0" presId="urn:microsoft.com/office/officeart/2005/8/layout/pyramid2"/>
    <dgm:cxn modelId="{5A189013-E0C4-4372-9329-9D9D266DCEDA}" srcId="{85A9740C-E1C9-490E-8456-BD65F97B16CA}" destId="{9EE1E2E6-158D-42BF-97B2-6724587C82F6}" srcOrd="0" destOrd="0" parTransId="{C673D3B4-7B23-4A47-B054-59A88B7F6222}" sibTransId="{B4BE1F25-5857-410C-B945-CF26EA773BDD}"/>
    <dgm:cxn modelId="{D318C5B9-98AD-4A16-BF9A-5B0F8EBE5070}" type="presOf" srcId="{9EE1E2E6-158D-42BF-97B2-6724587C82F6}" destId="{8C270672-A507-4685-BCBB-C2A6D1CF3BC8}" srcOrd="0" destOrd="0" presId="urn:microsoft.com/office/officeart/2005/8/layout/pyramid2"/>
    <dgm:cxn modelId="{65D2FC49-2370-4BC2-B43F-D8CB98CEAA6A}" type="presOf" srcId="{B74C1E71-BB67-4FC6-9C86-C01BED27F297}" destId="{622C8FB7-5CC5-4291-AF9E-A782F4924B21}" srcOrd="0" destOrd="0" presId="urn:microsoft.com/office/officeart/2005/8/layout/pyramid2"/>
    <dgm:cxn modelId="{38F43B59-15BB-4112-8638-CFF6C4EA50F5}" srcId="{85A9740C-E1C9-490E-8456-BD65F97B16CA}" destId="{F14F7C42-45D1-4801-8CBA-DEB494ACDF5A}" srcOrd="2" destOrd="0" parTransId="{4C1A4BCA-2DC3-48E3-B28B-283FECDA84E6}" sibTransId="{7E887A0A-8764-45EF-9D69-7CBD72A2CCB0}"/>
    <dgm:cxn modelId="{9AA86A21-0221-4494-93A9-4A14C53B8411}" type="presOf" srcId="{F14F7C42-45D1-4801-8CBA-DEB494ACDF5A}" destId="{E75BC062-E6C8-4077-940A-EB88655940DB}" srcOrd="0" destOrd="0" presId="urn:microsoft.com/office/officeart/2005/8/layout/pyramid2"/>
    <dgm:cxn modelId="{37368D74-2C74-4D9A-AFE0-70228640358E}" type="presParOf" srcId="{FC22FCF6-6341-453A-9852-F4C7F95BBCDD}" destId="{A6B7E897-8486-4627-ABD1-2A926436DFB3}" srcOrd="0" destOrd="0" presId="urn:microsoft.com/office/officeart/2005/8/layout/pyramid2"/>
    <dgm:cxn modelId="{A8C3D767-6B56-422B-8C4F-41CD8E76B1FC}" type="presParOf" srcId="{FC22FCF6-6341-453A-9852-F4C7F95BBCDD}" destId="{B8EB25B7-D80C-4234-81F1-9C8A62BFFF57}" srcOrd="1" destOrd="0" presId="urn:microsoft.com/office/officeart/2005/8/layout/pyramid2"/>
    <dgm:cxn modelId="{0D63A8E0-726A-4F1A-98C7-9E53898F16C4}" type="presParOf" srcId="{B8EB25B7-D80C-4234-81F1-9C8A62BFFF57}" destId="{8C270672-A507-4685-BCBB-C2A6D1CF3BC8}" srcOrd="0" destOrd="0" presId="urn:microsoft.com/office/officeart/2005/8/layout/pyramid2"/>
    <dgm:cxn modelId="{55C080B2-97A4-4375-8F1D-26AD7E5874E1}" type="presParOf" srcId="{B8EB25B7-D80C-4234-81F1-9C8A62BFFF57}" destId="{34DCE5D8-53E9-41B9-B959-4EC4DFF07521}" srcOrd="1" destOrd="0" presId="urn:microsoft.com/office/officeart/2005/8/layout/pyramid2"/>
    <dgm:cxn modelId="{5DE9A729-0447-4DA1-9AE0-B2382C414E82}" type="presParOf" srcId="{B8EB25B7-D80C-4234-81F1-9C8A62BFFF57}" destId="{622C8FB7-5CC5-4291-AF9E-A782F4924B21}" srcOrd="2" destOrd="0" presId="urn:microsoft.com/office/officeart/2005/8/layout/pyramid2"/>
    <dgm:cxn modelId="{E3FABBC4-E478-42F6-BABE-E4FFAEACBC54}" type="presParOf" srcId="{B8EB25B7-D80C-4234-81F1-9C8A62BFFF57}" destId="{76FE3F31-A4AD-4D32-80E9-A0E3A90724BD}" srcOrd="3" destOrd="0" presId="urn:microsoft.com/office/officeart/2005/8/layout/pyramid2"/>
    <dgm:cxn modelId="{394E085D-7AAF-4D69-A255-2C25395446E1}" type="presParOf" srcId="{B8EB25B7-D80C-4234-81F1-9C8A62BFFF57}" destId="{E75BC062-E6C8-4077-940A-EB88655940DB}" srcOrd="4" destOrd="0" presId="urn:microsoft.com/office/officeart/2005/8/layout/pyramid2"/>
    <dgm:cxn modelId="{061F09EE-23D3-4002-9ECC-C9079FCB8E50}" type="presParOf" srcId="{B8EB25B7-D80C-4234-81F1-9C8A62BFFF57}" destId="{9715CDB2-9397-4963-8DF2-80500237E8D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7E897-8486-4627-ABD1-2A926436DFB3}">
      <dsp:nvSpPr>
        <dsp:cNvPr id="0" name=""/>
        <dsp:cNvSpPr/>
      </dsp:nvSpPr>
      <dsp:spPr>
        <a:xfrm>
          <a:off x="0" y="0"/>
          <a:ext cx="3545258" cy="354525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70672-A507-4685-BCBB-C2A6D1CF3BC8}">
      <dsp:nvSpPr>
        <dsp:cNvPr id="0" name=""/>
        <dsp:cNvSpPr/>
      </dsp:nvSpPr>
      <dsp:spPr>
        <a:xfrm>
          <a:off x="2334762" y="356429"/>
          <a:ext cx="2304417" cy="8392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Мотивация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педагога</a:t>
          </a:r>
          <a:endParaRPr lang="ru-RU" sz="1500" kern="1200" dirty="0"/>
        </a:p>
      </dsp:txBody>
      <dsp:txXfrm>
        <a:off x="2375730" y="397397"/>
        <a:ext cx="2222481" cy="757293"/>
      </dsp:txXfrm>
    </dsp:sp>
    <dsp:sp modelId="{622C8FB7-5CC5-4291-AF9E-A782F4924B21}">
      <dsp:nvSpPr>
        <dsp:cNvPr id="0" name=""/>
        <dsp:cNvSpPr/>
      </dsp:nvSpPr>
      <dsp:spPr>
        <a:xfrm>
          <a:off x="2334762" y="1300562"/>
          <a:ext cx="2304417" cy="8392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Личный образовательный интерес педагога</a:t>
          </a:r>
          <a:endParaRPr lang="ru-RU" sz="1500" kern="1200" dirty="0"/>
        </a:p>
      </dsp:txBody>
      <dsp:txXfrm>
        <a:off x="2375730" y="1341530"/>
        <a:ext cx="2222481" cy="757293"/>
      </dsp:txXfrm>
    </dsp:sp>
    <dsp:sp modelId="{E75BC062-E6C8-4077-940A-EB88655940DB}">
      <dsp:nvSpPr>
        <dsp:cNvPr id="0" name=""/>
        <dsp:cNvSpPr/>
      </dsp:nvSpPr>
      <dsp:spPr>
        <a:xfrm>
          <a:off x="2334762" y="2244695"/>
          <a:ext cx="2304417" cy="8392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Потребности образовательной организации</a:t>
          </a:r>
          <a:endParaRPr lang="ru-RU" sz="1500" kern="1200" dirty="0"/>
        </a:p>
      </dsp:txBody>
      <dsp:txXfrm>
        <a:off x="2375730" y="2285663"/>
        <a:ext cx="2222481" cy="757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17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59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36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8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3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0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57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7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6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DCF679-A43C-46E6-9517-8DECD324BE5E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2DA3BBB-FCB6-4EAB-BFFE-570CF049AA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84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uchi.ru/teachers/portfolio/teacher_reward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a-uchitel.ru/load/0-0-81231-0-17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nsportal.ru/node/603386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elena-kupriyanova-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licej1.tsiml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loud.mail.ru/home/&#1086;&#1083;&#1080;&#1084;&#1087;&#1080;&#1089;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licej1.tsiml-obr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node/6033862" TargetMode="External"/><Relationship Id="rId2" Type="http://schemas.openxmlformats.org/officeDocument/2006/relationships/hyperlink" Target="http://licej1.tsiml-obr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-uchitel.ru/load/0-0-81231-0-1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nachalnaya-shkola/materialy-mo/2023/03/24/realizatsiya" TargetMode="External"/><Relationship Id="rId2" Type="http://schemas.openxmlformats.org/officeDocument/2006/relationships/hyperlink" Target="https://nsportal.ru/nachalnaya-shkola/materialy-mo/2023/03/24/realizatsiya-deyatelnostnogo-podhoda-v-obuchenii-mladshih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onlinetestpad.com/ru/tests/elementary-school" TargetMode="External"/><Relationship Id="rId7" Type="http://schemas.openxmlformats.org/officeDocument/2006/relationships/image" Target="../media/image82.png"/><Relationship Id="rId2" Type="http://schemas.openxmlformats.org/officeDocument/2006/relationships/hyperlink" Target="https://iq2u.ru/tests?level=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hyperlink" Target="https://videouroki.net/tests/nachalniyeKlassi/" TargetMode="External"/><Relationship Id="rId4" Type="http://schemas.openxmlformats.org/officeDocument/2006/relationships/hyperlink" Target="https://legkouroki.ru/testy-po-osnovnym-predmetam-dlya-uchashhixsya-1-4-klassov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nsportal.ru/user/146530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im_rmk@mail.ru" TargetMode="External"/><Relationship Id="rId5" Type="http://schemas.openxmlformats.org/officeDocument/2006/relationships/hyperlink" Target="http://vestnikpedagoga.ru/servisy/poisk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92279" y="243840"/>
            <a:ext cx="8743099" cy="707886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ицей №1г. Цимлянска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0478" y="1155510"/>
            <a:ext cx="6660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Публичная презентация результатов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рофессиональной деятельности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8298" y="2402006"/>
            <a:ext cx="9845965" cy="181588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« Применение в педагогической деятельности 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учителя начальных классов</a:t>
            </a:r>
          </a:p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и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нновационных технологий 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для обеспечения качества образования»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8906" y="5252669"/>
            <a:ext cx="6203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latin typeface="Arial Black" panose="020B0A04020102020204" pitchFamily="34" charset="0"/>
              </a:rPr>
              <a:t>Куприянова Елена Владимировна</a:t>
            </a:r>
          </a:p>
          <a:p>
            <a:pPr algn="ctr"/>
            <a:r>
              <a:rPr lang="ru-RU" sz="2400" i="1" dirty="0" smtClean="0">
                <a:latin typeface="Arial Black" panose="020B0A04020102020204" pitchFamily="34" charset="0"/>
              </a:rPr>
              <a:t>2023 г.</a:t>
            </a:r>
            <a:endParaRPr lang="ru-RU" sz="2400" i="1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03" t="11036" r="28571" b="49822"/>
          <a:stretch/>
        </p:blipFill>
        <p:spPr>
          <a:xfrm>
            <a:off x="10835378" y="0"/>
            <a:ext cx="1342438" cy="12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3193" y="359940"/>
            <a:ext cx="865707" cy="7986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956" y="112932"/>
            <a:ext cx="11586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2.2. Динамика  уровня освоения обучающимися учебного предмета за последние три года: средняя отметка по предмету (от всего количества обучающихся у данного учителя), количество обучающихся на 4 и 5 (в %)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388" y="890854"/>
            <a:ext cx="10631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Гистограмма качества освоения образовательных программ обучающимися за последние три года по математике, русскому языку, окружающему миру, литературному чтению.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955" y="5332472"/>
            <a:ext cx="11586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1 классе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безотметочная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система оценивания. Уровень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освоения обучающимися государственных образовательных стандартов по всем предметам  имеет положительную динамику.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844" y="1362489"/>
            <a:ext cx="8346181" cy="34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42" y="172028"/>
            <a:ext cx="1172342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2.3.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Подтверждение высоких учебных результатов обучающихся с указанием среднего балла в ходе проведения мероприятий по контролю качества образования на основе независимых диагностических обследований различного уровня:-ВПР, РИКО, ГИА (ОГЭ и ЕГЭ),-НИКО, международные       сопоставительные исследования (TIMSS, PIRLS, PISA).              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4274" y="1274193"/>
            <a:ext cx="10658901" cy="923330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рамках проведения Всероссийских проверочных работ, в соответствии с приказом Министерства образования и науки Российской Федерации от 20.10.2017г. № 1025 «О проведении мониторинга качества образования» учащиеся 4 класса участвовали в проведении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Всероссийских проверочных работ.(ВПР)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1407" y="5563558"/>
            <a:ext cx="7724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E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Данные в таблице отражены в аналитической справке 320 от </a:t>
            </a:r>
            <a:r>
              <a:rPr lang="ru-RU" dirty="0" smtClean="0">
                <a:solidFill>
                  <a:srgbClr val="3E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22.04.2021 </a:t>
            </a:r>
            <a:r>
              <a:rPr lang="ru-RU" dirty="0">
                <a:solidFill>
                  <a:srgbClr val="3E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г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004205"/>
              </p:ext>
            </p:extLst>
          </p:nvPr>
        </p:nvGraphicFramePr>
        <p:xfrm>
          <a:off x="4217159" y="2851807"/>
          <a:ext cx="7328847" cy="2242133"/>
        </p:xfrm>
        <a:graphic>
          <a:graphicData uri="http://schemas.openxmlformats.org/drawingml/2006/table">
            <a:tbl>
              <a:tblPr firstRow="1" firstCol="1" bandRow="1"/>
              <a:tblGrid>
                <a:gridCol w="1266881"/>
                <a:gridCol w="1642768"/>
                <a:gridCol w="626479"/>
                <a:gridCol w="598636"/>
                <a:gridCol w="612558"/>
                <a:gridCol w="584713"/>
                <a:gridCol w="1016288"/>
                <a:gridCol w="980524"/>
              </a:tblGrid>
              <a:tr h="647214"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 выполнявших работу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«5»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«4»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«3»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«2»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качества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обученности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730"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730"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459"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Окружающий мир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ятиугольник 6"/>
          <p:cNvSpPr/>
          <p:nvPr/>
        </p:nvSpPr>
        <p:spPr>
          <a:xfrm>
            <a:off x="477671" y="3079256"/>
            <a:ext cx="3193576" cy="1341825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ВПР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3175" y="681816"/>
            <a:ext cx="642119" cy="59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8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630" y="326691"/>
            <a:ext cx="117643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2.4. Наличие призеров муниципального, регионального и федерального этапов Всероссийской олимпиады школьников</a:t>
            </a: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наличие призеров муниципального этапа;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наличие призеров регионального этапа;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–наличие призеров заключительного этапа Всероссийской олимпиады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637" y="1280799"/>
            <a:ext cx="1065124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 </a:t>
            </a: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участия обучающихся в олимпиадах муниципального </a:t>
            </a: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уровня</a:t>
            </a: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756506"/>
              </p:ext>
            </p:extLst>
          </p:nvPr>
        </p:nvGraphicFramePr>
        <p:xfrm>
          <a:off x="421637" y="2573461"/>
          <a:ext cx="8016292" cy="3362991"/>
        </p:xfrm>
        <a:graphic>
          <a:graphicData uri="http://schemas.openxmlformats.org/drawingml/2006/table">
            <a:tbl>
              <a:tblPr firstRow="1" firstCol="1" bandRow="1"/>
              <a:tblGrid>
                <a:gridCol w="686666"/>
                <a:gridCol w="2379036"/>
                <a:gridCol w="1638927"/>
                <a:gridCol w="3311663"/>
              </a:tblGrid>
              <a:tr h="467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и название мероприятия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участия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олимпиада начальных классов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Разгоняева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Вероника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приказ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от20.05.2021г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олимпиада начальных классов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язык.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Шульженко Маргарита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приказ от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20.05.2021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 №300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олимпиада начальных классов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Емцев Юрий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приказ от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20.05.2021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 №300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8731002" y="2133082"/>
            <a:ext cx="3257419" cy="4493481"/>
            <a:chOff x="8731002" y="2133082"/>
            <a:chExt cx="3257419" cy="449348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17149" y="2133082"/>
              <a:ext cx="2671272" cy="3810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1002" y="2816480"/>
              <a:ext cx="2671272" cy="3810083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322490" y="3430091"/>
            <a:ext cx="8292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45253" y="762489"/>
            <a:ext cx="1123665" cy="10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8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095" y="263395"/>
            <a:ext cx="11759821" cy="125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35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2.5. </a:t>
            </a:r>
            <a:r>
              <a:rPr lang="ru-RU" b="1" i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призеров и лауреатов в международных предметных олимпиадах школьников, вузовских олимпиадах согласно приказам </a:t>
            </a:r>
            <a:r>
              <a:rPr lang="ru-RU" b="1" i="1" spc="-2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b="1" i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 «Об утверждении Перечня олимпиад школьников ...»:</a:t>
            </a:r>
            <a:r>
              <a:rPr lang="ru-RU" b="1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2017/2018 </a:t>
            </a:r>
            <a:r>
              <a:rPr lang="ru-RU" b="1" i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уч.г</a:t>
            </a:r>
            <a:r>
              <a:rPr lang="ru-RU" b="1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.: приказ </a:t>
            </a:r>
            <a:r>
              <a:rPr lang="ru-RU" b="1" i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b="1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РФ от 30.08.2017 № 866; </a:t>
            </a:r>
            <a:r>
              <a:rPr lang="ru-RU" b="1" i="1" spc="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2018/2019 </a:t>
            </a:r>
            <a:r>
              <a:rPr lang="ru-RU" b="1" i="1" spc="2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b="1" i="1" spc="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.: приказ Министерства науки и высшего образования РФ от 28.08.2018 № 32н; приказ </a:t>
            </a:r>
            <a:r>
              <a:rPr lang="ru-RU" b="1" i="1" spc="2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b="1" i="1" spc="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РФ от 09.11.2018 № 197;2019/2020 </a:t>
            </a:r>
            <a:r>
              <a:rPr lang="ru-RU" b="1" i="1" spc="2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b="1" i="1" spc="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.: приказ Министерства науки и высшего образования РФ от 30.08.2019 № 658; приказ </a:t>
            </a:r>
            <a:r>
              <a:rPr lang="ru-RU" b="1" i="1" spc="2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b="1" i="1" spc="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РФ от 24.07.2019 № 390: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позитивная динамика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участия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последние три года.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s://aleginalf.ru/wp-content/uploads/2021/07/s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9" y="1651393"/>
            <a:ext cx="2060812" cy="20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665292"/>
              </p:ext>
            </p:extLst>
          </p:nvPr>
        </p:nvGraphicFramePr>
        <p:xfrm>
          <a:off x="946244" y="4122445"/>
          <a:ext cx="10321084" cy="1626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992"/>
                <a:gridCol w="7594092"/>
              </a:tblGrid>
              <a:tr h="587617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</a:tr>
              <a:tr h="398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Учи.ру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онлайн-олимпиада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8761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православной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Общероссийская олимпиада школьников по православной культуре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9661" y="1735651"/>
            <a:ext cx="2203103" cy="2032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3567" y="1602047"/>
            <a:ext cx="2305788" cy="22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564205"/>
              </p:ext>
            </p:extLst>
          </p:nvPr>
        </p:nvGraphicFramePr>
        <p:xfrm>
          <a:off x="266853" y="94608"/>
          <a:ext cx="9662615" cy="4692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379"/>
                <a:gridCol w="6168788"/>
                <a:gridCol w="1842448"/>
              </a:tblGrid>
              <a:tr h="684712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Учи.ру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Общероссийская олимпиада школьников</a:t>
                      </a:r>
                      <a:r>
                        <a:rPr lang="ru-RU" sz="1200" baseline="0" dirty="0" smtClean="0"/>
                        <a:t> по православной культуре</a:t>
                      </a:r>
                      <a:endParaRPr lang="ru-RU" sz="1200" dirty="0"/>
                    </a:p>
                  </a:txBody>
                  <a:tcPr/>
                </a:tc>
              </a:tr>
              <a:tr h="1248646"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</a:p>
                    <a:p>
                      <a:r>
                        <a:rPr lang="ru-RU" dirty="0" smtClean="0"/>
                        <a:t>( 4 класс)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дипломов за 1 место по предметам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диплома за 2 место по предметам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дипломов за 3 место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сертификатов участника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Активность класса 100%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сертификата</a:t>
                      </a:r>
                      <a:r>
                        <a:rPr lang="ru-RU" baseline="0" dirty="0" smtClean="0"/>
                        <a:t> участника</a:t>
                      </a:r>
                      <a:endParaRPr lang="ru-RU" dirty="0"/>
                    </a:p>
                  </a:txBody>
                  <a:tcPr/>
                </a:tc>
              </a:tr>
              <a:tr h="1248646">
                <a:tc>
                  <a:txBody>
                    <a:bodyPr/>
                    <a:lstStyle/>
                    <a:p>
                      <a:r>
                        <a:rPr lang="ru-RU" dirty="0" smtClean="0"/>
                        <a:t>2021-2022</a:t>
                      </a:r>
                    </a:p>
                    <a:p>
                      <a:r>
                        <a:rPr lang="ru-RU" dirty="0" smtClean="0"/>
                        <a:t>(1 класс)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дипломов за первое место по предметам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дипломов за 2 место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диплома за 3 место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сертификатов участника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Активность класса  95%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48646">
                <a:tc>
                  <a:txBody>
                    <a:bodyPr/>
                    <a:lstStyle/>
                    <a:p>
                      <a:r>
                        <a:rPr lang="ru-RU" dirty="0" smtClean="0"/>
                        <a:t>2022-2023</a:t>
                      </a:r>
                    </a:p>
                    <a:p>
                      <a:r>
                        <a:rPr lang="ru-RU" dirty="0" smtClean="0"/>
                        <a:t>(2 класс)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дипломов за 1 место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дипломов за 2 место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похвальных грамот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Активность класса 100%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8536" y="5088176"/>
            <a:ext cx="5686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uchi.ru/teachers/portfolio/teacher_rewards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068"/>
          <a:stretch/>
        </p:blipFill>
        <p:spPr>
          <a:xfrm>
            <a:off x="10032845" y="2379057"/>
            <a:ext cx="1903741" cy="2986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90161" y="0"/>
            <a:ext cx="1989111" cy="2379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l="4112" t="2388" b="17612"/>
          <a:stretch/>
        </p:blipFill>
        <p:spPr>
          <a:xfrm>
            <a:off x="6820448" y="4211322"/>
            <a:ext cx="1939274" cy="23077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/>
          <a:srcRect l="7301" t="-1393" b="1393"/>
          <a:stretch/>
        </p:blipFill>
        <p:spPr>
          <a:xfrm>
            <a:off x="8802406" y="4068300"/>
            <a:ext cx="2013608" cy="30982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/>
          <a:srcRect l="19628" r="11397" b="30016"/>
          <a:stretch/>
        </p:blipFill>
        <p:spPr>
          <a:xfrm>
            <a:off x="5128953" y="4425485"/>
            <a:ext cx="1609460" cy="2329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/>
          <a:srcRect l="18730" r="12863" b="31244"/>
          <a:stretch/>
        </p:blipFill>
        <p:spPr>
          <a:xfrm>
            <a:off x="3534769" y="4637361"/>
            <a:ext cx="1476911" cy="211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774" y="120177"/>
            <a:ext cx="11532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3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Высокие результаты внеурочной деятельности обучающихся по учебному предмету, который преподает учитель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28" y="1582341"/>
            <a:ext cx="6619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Методическая разработка программы внеурочной деятельности</a:t>
            </a:r>
          </a:p>
          <a:p>
            <a:r>
              <a:rPr lang="ru-RU" dirty="0" smtClean="0"/>
              <a:t> по патриотическому воспитанию  опубликована на:</a:t>
            </a:r>
          </a:p>
          <a:p>
            <a:r>
              <a:rPr lang="ru-RU" dirty="0" smtClean="0"/>
              <a:t>Личном сайте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nsportal.ru/node/6033862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 сайте Международного сообщества педагогов « Я- УЧИТЕЛЬ»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ya-uchitel.ru/load/0-0-81231-0-17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766508"/>
            <a:ext cx="120236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3.1. Характеристика содержания и результатов реализации образовательной программы внеурочной деятельности по предмету, размещенной в открытом доступе на сайте ОУ и имеющей экспертное заключение профильной кафедры учреждения высшего профессионального образования (по форме, утвержденной областной конкурсной комиссией: см. на сайте ГБОУ ДПО РО РИПК и ППРО)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9653"/>
          <a:stretch/>
        </p:blipFill>
        <p:spPr>
          <a:xfrm>
            <a:off x="436728" y="3057718"/>
            <a:ext cx="6619013" cy="30745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969101" y="1641263"/>
            <a:ext cx="303499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представлена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муниципальном конкурсе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педагогических проектов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52530" y="2740817"/>
            <a:ext cx="2543602" cy="339146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63528" y="266159"/>
            <a:ext cx="628472" cy="579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72" y="1641263"/>
            <a:ext cx="1652098" cy="2326918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66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403" y="406106"/>
            <a:ext cx="609600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539750" algn="ctr">
              <a:spcAft>
                <a:spcPts val="0"/>
              </a:spcAft>
            </a:pPr>
            <a:r>
              <a:rPr lang="ru-RU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Актуальность </a:t>
            </a:r>
          </a:p>
          <a:p>
            <a:pPr indent="539750" algn="ctr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«Время выбрало нас…»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разработана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программой «Патриотическое воспитание граждан Российской Федерации».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серьёзную и системную работу по формированию нравственных качеств личности учащихся, работу ума, души и сердца ребёнка. 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001" y="709746"/>
            <a:ext cx="3923115" cy="2613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6226" y="0"/>
            <a:ext cx="1315774" cy="1213848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591403" y="2715905"/>
            <a:ext cx="7615449" cy="2947915"/>
          </a:xfrm>
          <a:prstGeom prst="wedgeRectCallout">
            <a:avLst>
              <a:gd name="adj1" fmla="val -18324"/>
              <a:gd name="adj2" fmla="val 668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Социальная и воспитательная значимость проекта:</a:t>
            </a:r>
          </a:p>
          <a:p>
            <a:r>
              <a:rPr lang="ru-RU" b="1" dirty="0"/>
              <a:t>- Развитие у учащихся чувства любви к Родине, родному краю, школе.</a:t>
            </a:r>
          </a:p>
          <a:p>
            <a:r>
              <a:rPr lang="ru-RU" b="1" dirty="0"/>
              <a:t> - Формирование у школьников готовности к защите Родины.</a:t>
            </a:r>
          </a:p>
          <a:p>
            <a:r>
              <a:rPr lang="ru-RU" b="1" dirty="0"/>
              <a:t> - Воспитание уважения школьников к подвигу ветеранов войны.</a:t>
            </a:r>
          </a:p>
          <a:p>
            <a:r>
              <a:rPr lang="ru-RU" b="1" dirty="0"/>
              <a:t> - Активизация творческого потенциала школьников.</a:t>
            </a:r>
          </a:p>
          <a:p>
            <a:r>
              <a:rPr lang="ru-RU" b="1" dirty="0"/>
              <a:t> - Развитие интереса к изучению истории своего родного края и Отечества.</a:t>
            </a:r>
          </a:p>
          <a:p>
            <a:r>
              <a:rPr lang="ru-RU" b="1" dirty="0"/>
              <a:t> - Сохранение и укрепление физического и духовного здоровья учащихся, повышение эффективности деятельности по охране здоровья учащихся.</a:t>
            </a:r>
          </a:p>
          <a:p>
            <a:r>
              <a:rPr lang="ru-RU" b="1" dirty="0"/>
              <a:t>- Привлечение общественности к участию в работе по патриотическому воспитанию школьников.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745" y="3698542"/>
            <a:ext cx="3266364" cy="2449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28626" y="152400"/>
            <a:ext cx="1315774" cy="12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4680" b="52836"/>
          <a:stretch/>
        </p:blipFill>
        <p:spPr>
          <a:xfrm>
            <a:off x="9509389" y="4953454"/>
            <a:ext cx="2168148" cy="15301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6245" t="2985" r="-335" b="50647"/>
          <a:stretch/>
        </p:blipFill>
        <p:spPr>
          <a:xfrm rot="10800000">
            <a:off x="9509389" y="3403223"/>
            <a:ext cx="2168148" cy="1523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8781" b="3059"/>
          <a:stretch/>
        </p:blipFill>
        <p:spPr>
          <a:xfrm>
            <a:off x="2235354" y="3575715"/>
            <a:ext cx="1662532" cy="2412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2772" y="3575715"/>
            <a:ext cx="1660139" cy="2367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1190" y="3557677"/>
            <a:ext cx="1704088" cy="2430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2576" y="3568888"/>
            <a:ext cx="1664925" cy="2374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7215" y="3568888"/>
            <a:ext cx="1696228" cy="2419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964" y="247120"/>
            <a:ext cx="11163868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мероприятиях, соответствующих плану воспитательной работы по патриотическому воспитанию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190" y="1125043"/>
            <a:ext cx="3302674" cy="23083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На школьном уровне:</a:t>
            </a:r>
          </a:p>
          <a:p>
            <a:pPr algn="ctr"/>
            <a:r>
              <a:rPr lang="ru-RU" b="1" i="1" u="sng" dirty="0" smtClean="0"/>
              <a:t>Конкурс чтецов</a:t>
            </a:r>
          </a:p>
          <a:p>
            <a:pPr algn="ctr"/>
            <a:r>
              <a:rPr lang="ru-RU" b="1" i="1" u="sng" dirty="0" smtClean="0"/>
              <a:t>Живая классика</a:t>
            </a:r>
          </a:p>
          <a:p>
            <a:r>
              <a:rPr lang="ru-RU" dirty="0" err="1" smtClean="0"/>
              <a:t>Забродская</a:t>
            </a:r>
            <a:r>
              <a:rPr lang="ru-RU" dirty="0" smtClean="0"/>
              <a:t> Мария       1 место</a:t>
            </a:r>
          </a:p>
          <a:p>
            <a:r>
              <a:rPr lang="ru-RU" dirty="0" err="1" smtClean="0"/>
              <a:t>Пашинский</a:t>
            </a:r>
            <a:r>
              <a:rPr lang="ru-RU" dirty="0" smtClean="0"/>
              <a:t> Нестор       1 место</a:t>
            </a:r>
          </a:p>
          <a:p>
            <a:r>
              <a:rPr lang="ru-RU" dirty="0" smtClean="0"/>
              <a:t>Плотников Никита         2 место</a:t>
            </a:r>
          </a:p>
          <a:p>
            <a:r>
              <a:rPr lang="ru-RU" dirty="0" smtClean="0"/>
              <a:t>Плотникова Вероника  2 место</a:t>
            </a:r>
          </a:p>
          <a:p>
            <a:r>
              <a:rPr lang="ru-RU" dirty="0" smtClean="0"/>
              <a:t>Кондрашова Светлана  1 место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97215" y="923596"/>
            <a:ext cx="4310895" cy="25097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муниципальном уровне: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Шульженко Маргарита – 2 место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Разгоняева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Вероника -2 место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в конкурсе сочинений « Без срока давности»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Забродской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Пр.№57 от 10.02.2023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75261" y="1125043"/>
            <a:ext cx="3616656" cy="20313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На всероссийском уровне:</a:t>
            </a:r>
          </a:p>
          <a:p>
            <a:r>
              <a:rPr lang="ru-RU" dirty="0" smtClean="0"/>
              <a:t>Благодарность за участие</a:t>
            </a:r>
          </a:p>
          <a:p>
            <a:r>
              <a:rPr lang="ru-RU" dirty="0" smtClean="0"/>
              <a:t>Пахомовой Екатерине</a:t>
            </a:r>
          </a:p>
          <a:p>
            <a:r>
              <a:rPr lang="ru-RU" dirty="0" err="1" smtClean="0"/>
              <a:t>Пашинскому</a:t>
            </a:r>
            <a:r>
              <a:rPr lang="ru-RU" dirty="0" smtClean="0"/>
              <a:t> Нестору</a:t>
            </a:r>
          </a:p>
          <a:p>
            <a:r>
              <a:rPr lang="ru-RU" dirty="0" err="1" smtClean="0"/>
              <a:t>Разгоняевой</a:t>
            </a:r>
            <a:r>
              <a:rPr lang="ru-RU" dirty="0" smtClean="0"/>
              <a:t> Веронике</a:t>
            </a:r>
          </a:p>
          <a:p>
            <a:r>
              <a:rPr lang="ru-RU" dirty="0" smtClean="0"/>
              <a:t>Морозову Александру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8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490" y="128600"/>
            <a:ext cx="11546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Достижения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конкурсных мероприятиях во  взаимодействии с учреждениями дополнительного</a:t>
            </a: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1400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9612"/>
            <a:ext cx="1621530" cy="2312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6738" y="3889612"/>
            <a:ext cx="1720855" cy="2454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801" y="3922099"/>
            <a:ext cx="1698079" cy="242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184" y="1832406"/>
            <a:ext cx="3360407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Центр внешкольной работы: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«Выставка кормушек»</a:t>
            </a:r>
          </a:p>
          <a:p>
            <a:r>
              <a:rPr lang="ru-RU" b="1" i="1" dirty="0" err="1" smtClean="0">
                <a:solidFill>
                  <a:srgbClr val="002060"/>
                </a:solidFill>
              </a:rPr>
              <a:t>Алябьев</a:t>
            </a:r>
            <a:r>
              <a:rPr lang="ru-RU" b="1" i="1" dirty="0" smtClean="0">
                <a:solidFill>
                  <a:srgbClr val="002060"/>
                </a:solidFill>
              </a:rPr>
              <a:t> Руслан -1 место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Пахомова Екатерина -1 место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6642" y="1001410"/>
            <a:ext cx="3263009" cy="20313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Центр внешкольной работы</a:t>
            </a:r>
            <a:r>
              <a:rPr lang="ru-RU" b="1" i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Всероссийский конкурс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творческих работ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«Новогодняя игрушка»:</a:t>
            </a:r>
          </a:p>
          <a:p>
            <a:r>
              <a:rPr lang="ru-RU" b="1" i="1" dirty="0" err="1" smtClean="0">
                <a:solidFill>
                  <a:srgbClr val="002060"/>
                </a:solidFill>
              </a:rPr>
              <a:t>Забродская</a:t>
            </a:r>
            <a:r>
              <a:rPr lang="ru-RU" b="1" i="1" dirty="0" smtClean="0">
                <a:solidFill>
                  <a:srgbClr val="002060"/>
                </a:solidFill>
              </a:rPr>
              <a:t> Мария -1 место</a:t>
            </a:r>
          </a:p>
          <a:p>
            <a:r>
              <a:rPr lang="ru-RU" b="1" i="1" dirty="0" err="1" smtClean="0">
                <a:solidFill>
                  <a:srgbClr val="002060"/>
                </a:solidFill>
              </a:rPr>
              <a:t>Алябьев</a:t>
            </a:r>
            <a:r>
              <a:rPr lang="ru-RU" b="1" i="1" dirty="0" smtClean="0">
                <a:solidFill>
                  <a:srgbClr val="002060"/>
                </a:solidFill>
              </a:rPr>
              <a:t> Руслан 1 место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757972" y="915805"/>
            <a:ext cx="3976538" cy="203132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Центр внешкольной работы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Конкурс патриотической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направленности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«С чего начинается Родина»</a:t>
            </a:r>
          </a:p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Забродская</a:t>
            </a:r>
            <a:r>
              <a:rPr lang="ru-RU" b="1" i="1" dirty="0" smtClean="0">
                <a:solidFill>
                  <a:srgbClr val="002060"/>
                </a:solidFill>
              </a:rPr>
              <a:t> Мария -1 место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в номинации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Декоративно-прикладное искусство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9130" y="3922099"/>
            <a:ext cx="1621531" cy="2312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8937" t="3781"/>
          <a:stretch/>
        </p:blipFill>
        <p:spPr>
          <a:xfrm>
            <a:off x="8548351" y="3967270"/>
            <a:ext cx="1547137" cy="2331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6098" t="1194"/>
          <a:stretch/>
        </p:blipFill>
        <p:spPr>
          <a:xfrm>
            <a:off x="6827337" y="3900746"/>
            <a:ext cx="1569493" cy="23555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/>
          <a:srcRect l="21427" t="6367" r="19534" b="34727"/>
          <a:stretch/>
        </p:blipFill>
        <p:spPr>
          <a:xfrm>
            <a:off x="10318640" y="3567661"/>
            <a:ext cx="1889293" cy="26886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390378" y="90119"/>
            <a:ext cx="688264" cy="63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2006" t="20194" r="10539" b="20231"/>
          <a:stretch/>
        </p:blipFill>
        <p:spPr>
          <a:xfrm>
            <a:off x="10240370" y="212510"/>
            <a:ext cx="1951630" cy="9611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09433" y="154171"/>
            <a:ext cx="11177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Достижения учащихся по предмету на федеральном  и международном уровне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47" y="831714"/>
            <a:ext cx="111911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социальной активности обучающихся начальных классов «Орлята России».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разработана в рамках реализации федерального проекта «Патриотическое воспитание граждан Российской Федерации» национального проекта «Образование» с целью удовлетворения потребностей младших школьников в социальной активности и направлена на развитие и поддержание интереса к учебным и внеурочным видам деятельности, на формирование социально значимых качеств личности обучающихся, ключевых базовых ценностей: Родина, Команда, Семья, Здоровье, Природа, Познание.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0641" r="3639" b="55423"/>
          <a:stretch/>
        </p:blipFill>
        <p:spPr>
          <a:xfrm>
            <a:off x="86730" y="4395419"/>
            <a:ext cx="2821838" cy="209301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91480" y="3020578"/>
            <a:ext cx="9924705" cy="1200329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2021-2022 и 2022-2023 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уч.годах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учащиеся 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зарегистриованные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Орлята России 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конкурсах и олимпиадах </a:t>
            </a:r>
          </a:p>
          <a:p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«Орлёнок – Эрудит», «Орлёнок – Спортсмен», «Орлёнок – Хранитель исторической памяти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учащиеся получают сертификаты участников.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11776" t="5572" r="4206" b="54030"/>
          <a:stretch/>
        </p:blipFill>
        <p:spPr>
          <a:xfrm>
            <a:off x="3082026" y="4395419"/>
            <a:ext cx="2998347" cy="205629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10641" t="2985" r="3922" b="54428"/>
          <a:stretch/>
        </p:blipFill>
        <p:spPr>
          <a:xfrm>
            <a:off x="6253832" y="4378446"/>
            <a:ext cx="2916145" cy="20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3260" t="1989" b="50250"/>
          <a:stretch/>
        </p:blipFill>
        <p:spPr>
          <a:xfrm>
            <a:off x="9247784" y="4378446"/>
            <a:ext cx="2944216" cy="20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/>
          <a:srcRect l="10641" r="3639" b="55423"/>
          <a:stretch/>
        </p:blipFill>
        <p:spPr>
          <a:xfrm>
            <a:off x="86729" y="4395419"/>
            <a:ext cx="2821838" cy="209301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9138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182" r="8464"/>
          <a:stretch/>
        </p:blipFill>
        <p:spPr>
          <a:xfrm>
            <a:off x="429008" y="614148"/>
            <a:ext cx="3419661" cy="466184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640239" y="382137"/>
            <a:ext cx="72196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Куприянова Елена Владимировна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Образование: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Волгодонское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педагогическое училище,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специальности: Преподавание в начальных классах;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 учитель начальных классов;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СФГА по специальности: Психология, педагогика и право,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 психолог, преподаватель психологии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Место работы: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МБОУ  лицей №1 г. Цимлянска Ростовской области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Квалификационная категория: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высшая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Общий стаж педагогической работы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  лет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МБОУ лицей №1 г. Цимлянска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6 лет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 профессиональных интересов: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качества образования через применение современных образовательных технологий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Инновационная практика: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проектно-исследовательской деятельности младших школьников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Лестница успеха: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победитель  муниципального конкурса «Учитель года 2016»,   и участник регионального конкурса «Учитель года Дона 2016»,   победитель районного конкурса педагогических проектов 2022.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Информационное представление опыта: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Личный сайт учителя: 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https://nsportal.ru/elena-kupriyanova-0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Сайт  МБОУ лицей №1: 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://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licej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1.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tsiml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44667" y="-7698"/>
            <a:ext cx="1347333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6937" y="116975"/>
            <a:ext cx="10940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3.3. Результативность </a:t>
            </a:r>
            <a:r>
              <a:rPr lang="ru-RU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участия обучающихся в международных конкурсах и проектах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1710" y="789349"/>
            <a:ext cx="1658256" cy="2304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1711" y="3223649"/>
            <a:ext cx="1658256" cy="2272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89" y="3653796"/>
            <a:ext cx="1714315" cy="17143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75651" y="604683"/>
            <a:ext cx="797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Ежегодное участие в международном образовательном конкурсе « </a:t>
            </a:r>
            <a:r>
              <a:rPr lang="ru-RU" dirty="0" err="1" smtClean="0"/>
              <a:t>Олимпис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63288" t="20938" r="18314" b="47358"/>
          <a:stretch/>
        </p:blipFill>
        <p:spPr>
          <a:xfrm>
            <a:off x="194566" y="1092391"/>
            <a:ext cx="1801505" cy="1760561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873073"/>
              </p:ext>
            </p:extLst>
          </p:nvPr>
        </p:nvGraphicFramePr>
        <p:xfrm>
          <a:off x="2183642" y="1092391"/>
          <a:ext cx="7972449" cy="469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41"/>
                <a:gridCol w="1402153"/>
                <a:gridCol w="2018592"/>
                <a:gridCol w="1488882"/>
                <a:gridCol w="2294981"/>
              </a:tblGrid>
              <a:tr h="395215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           Осенняя сессия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          Весенняя сессия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563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2020-</a:t>
                      </a:r>
                    </a:p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 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ст.- 12 , 2ст.-7, 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ст.- 5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1ст.- 8, 2ст.- 10, 3 ст.- 6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1ст.- 20,2 ст.- 4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 – 6, 2 ст. 18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1ст.-14, 2ст.- 6, 3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.2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Русский язык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Окружающий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ст.- 10 , 2ст.-8, 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ст.- 5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1ст.- 5, 2 ст.- 10, 3 ст.- 8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1ст.- 21,2 ст.- 2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 – 4, 2 ст. 19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1ст.-9, 2ст.- 6, 3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.13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68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2021-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2022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ст.- 6 , 2ст.-4, 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ст.- 5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1ст.- 8, 2ст.- 5, 3 ст.- 6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1ст.- 8 ,2 ст.- 4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 – 4, 2 ст. 18</a:t>
                      </a: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Окружающий</a:t>
                      </a:r>
                    </a:p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ст.- 12 , 2ст.-7, 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ст.- 5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1ст.- 8, 2ст.- 10, 3 ст.- 6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1ст.- 20,2 ст.- 4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 – 6, 2 ст. 18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55637">
                <a:tc>
                  <a:txBody>
                    <a:bodyPr/>
                    <a:lstStyle/>
                    <a:p>
                      <a:r>
                        <a:rPr lang="ru-RU" dirty="0" smtClean="0"/>
                        <a:t>2022-</a:t>
                      </a:r>
                    </a:p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ст.- 5 , 2ст.-7, 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ст.- 5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1ст.- 4, 2ст.- 10, 3 ст.- 3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1ст.- 13,2 ст.- 4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 – 6, 2 ст. 11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1ст.-9, 2ст.- 6, 3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.2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Русский язык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Окружающий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ст.- 12 , 2ст.-7, 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ст.- 5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1ст.- 8, 2ст.- 10, 3 ст.- 6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1ст.- 20,2 ст.- 4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ст. – 6, 2 ст. 18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1ст.-14, 2ст.- 6, 3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.2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3705" y="5903662"/>
            <a:ext cx="772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  победителей и участников на </a:t>
            </a:r>
            <a:r>
              <a:rPr lang="en-US" dirty="0">
                <a:hlinkClick r:id="rId6"/>
              </a:rPr>
              <a:t>https://cloud.mail.ru/home/</a:t>
            </a:r>
            <a:r>
              <a:rPr lang="ru-RU" dirty="0" err="1" smtClean="0">
                <a:hlinkClick r:id="rId6"/>
              </a:rPr>
              <a:t>олимпис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2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126" y="118492"/>
            <a:ext cx="1177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Раздел 4.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учителем условий для адресной работы с различными категориями обучающихся (одаренные дети, дети из социально неблагополучных семей, дети, попавшие в трудные жизненные ситуации, дети из семей мигрантов, дети-сироты и дети, оставшиеся без попечения родителей, дети-инвалиды и дети с ограниченными возможностями здоровья, дети с </a:t>
            </a:r>
            <a:r>
              <a:rPr lang="ru-RU" sz="1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девиантным</a:t>
            </a: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(общественно опасным) поведением)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265" y="1072599"/>
            <a:ext cx="12023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sz="1600" b="1" dirty="0">
                <a:solidFill>
                  <a:prstClr val="black"/>
                </a:solidFill>
                <a:latin typeface="Corbel" panose="020B0503020204020204" pitchFamily="34" charset="0"/>
              </a:rPr>
              <a:t>4.1. </a:t>
            </a:r>
            <a:r>
              <a:rPr lang="ru-RU" sz="1600" b="1" i="1" dirty="0">
                <a:solidFill>
                  <a:prstClr val="black"/>
                </a:solidFill>
                <a:latin typeface="Corbel" panose="020B0503020204020204" pitchFamily="34" charset="0"/>
              </a:rPr>
              <a:t>Система работы учителя по созданию комфортной образовательной среды для адресной работы с различными категориями обучающихся, поддерживающей эмоциональное и физическое благополучие каждого ребенка </a:t>
            </a:r>
            <a:endParaRPr lang="ru-RU" sz="16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7672" y="1916682"/>
            <a:ext cx="11450471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предупреждения переутомления н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уроке  провожу оздоровительные моменты: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смену видов учебной деятельности;          </a:t>
            </a:r>
            <a:endParaRPr lang="de-DE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de-DE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физкультминутки и динамические паузы; </a:t>
            </a:r>
            <a:endParaRPr lang="de-DE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дыхательную гимнастику; </a:t>
            </a:r>
            <a:endParaRPr lang="de-DE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гимнастику для глаз. </a:t>
            </a:r>
            <a:endParaRPr lang="de-DE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1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создания на уроках комфортной и мотивирующей,   формирующей образовательной среды реализацию ситуативно – коммуникативный   подход. Этому на моих уроках служит также:    </a:t>
            </a:r>
            <a:endParaRPr lang="de-DE" sz="1600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игровых технологий;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смена рабочих зон;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различных форм работы: парной, групповой,        индивидуальной;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музыкальных и песенных произведений;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считалок и рифмовок на  иностранном языке.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нормирование домашнего задания и определение его характера: творческое, индивидуальное, долгосрочное, коллективное.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97733" y="885234"/>
            <a:ext cx="68281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08" y="108888"/>
            <a:ext cx="112457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4.2.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индивидуальных программ развития различных категорий обучающихся с учетом личностных особенностей, включая рекомендации психолога, социального педагога, медицинских работников и других специалистов.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869754"/>
              </p:ext>
            </p:extLst>
          </p:nvPr>
        </p:nvGraphicFramePr>
        <p:xfrm>
          <a:off x="259308" y="1142746"/>
          <a:ext cx="11491415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4979"/>
                <a:gridCol w="3784979"/>
                <a:gridCol w="3921457"/>
              </a:tblGrid>
              <a:tr h="357875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2020-2021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2021-2022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2022-2023</a:t>
                      </a:r>
                      <a:endParaRPr lang="ru-RU" dirty="0"/>
                    </a:p>
                  </a:txBody>
                  <a:tcPr/>
                </a:tc>
              </a:tr>
              <a:tr h="417684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Разработала и использую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адаптированные рабочие программы начального общего образования индивидуального сопровождения с учетом уровня здоровья и развития ребенка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спланировала и организовала  реализацию индивидуального проекта на уровне среднего общего образования. Вариант 8.2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(ПРИКАЗ № 134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25 августа 2020 года                                                                    г. Цимлянск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организации образовательного процесса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МБОУ лицея № 1 г. Цимлянска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2020-2021 учебном году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условиях 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Разработала и использую  адаптированные рабочие программы начального общего образования индивидуального сопровождения с учетом уровня здоровья и развития ребенка. Вариант 8.2.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(ПРИКАЗ № 104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01 сентября 2021г.                                                                      г. Цимлянск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организации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индивидуального обучения на дому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основании медицинских справок 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Разработала и использую  адаптированные рабочие программы начального общего образования индивидуального сопровождения с учетом уровня здоровья и развития ребенка. Вариант 7.2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ПРИКАЗ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№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основании медицинских справок)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15152" y="5836666"/>
            <a:ext cx="837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АООП размещены на сайте МБОУ лицей №1 и на личном сайте учителя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5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671" y="208466"/>
            <a:ext cx="11259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4.3. </a:t>
            </a: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консультаций для различных категорий обучающихся и их родителей (законных представителей)  на личном сайте учителя (личной странице на сайте образовательной организации)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0627" y="1080659"/>
            <a:ext cx="6096000" cy="1754326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Провожу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педагогических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    сайте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вопросам экспертной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оценки</a:t>
            </a: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 педагогической деятельности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сайт школы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http://licej1.tsiml-obr.ru</a:t>
            </a:r>
            <a:r>
              <a:rPr lang="ru-RU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6958" y="966824"/>
            <a:ext cx="3725838" cy="14773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2020-2021 г.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Дистанционное обучение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родителям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Яндекс Учебник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440" t="23122" r="2155" b="18136"/>
          <a:stretch/>
        </p:blipFill>
        <p:spPr>
          <a:xfrm>
            <a:off x="7797329" y="2556180"/>
            <a:ext cx="3052641" cy="401244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545268" y="2468408"/>
            <a:ext cx="2936222" cy="418798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285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289" y="0"/>
            <a:ext cx="11518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4.4 Участие педагога в деятельности общественно-профессиональных сообществ (родительская общественность, представители медицинских организаций и правоохранительных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5660" y="939506"/>
            <a:ext cx="7966861" cy="203132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Являюсь руководителем Районного методического объединения учителей,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аботающих с детьми с ОВЗ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Принимала участие в семинаре-практикуме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работы с детьми с проблемами в развитии»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Проведённого на базе муниципального бюджетного учреждения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«Центр Радуга» г. Волгодонска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50" y="900753"/>
            <a:ext cx="3477717" cy="4960330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4229" t="25871" r="7712" b="9054"/>
          <a:stretch/>
        </p:blipFill>
        <p:spPr>
          <a:xfrm>
            <a:off x="1405719" y="3120957"/>
            <a:ext cx="5893135" cy="32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376" y="292093"/>
            <a:ext cx="111775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4.5 </a:t>
            </a:r>
            <a:r>
              <a:rPr lang="ru-RU" sz="1400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Положительные отзывы администрации образовательной организации, общественных организаций,  родителей (законных представителей) о создании учителем системы  адресной работы с различными категориями обучающихся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" y="1286378"/>
            <a:ext cx="3409477" cy="4862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11" y="1030757"/>
            <a:ext cx="3618382" cy="5160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196" y="2263288"/>
            <a:ext cx="3068283" cy="4376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4112" b="48060"/>
          <a:stretch/>
        </p:blipFill>
        <p:spPr>
          <a:xfrm>
            <a:off x="4522984" y="970928"/>
            <a:ext cx="2596707" cy="200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16" y="204422"/>
            <a:ext cx="11668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4.6 </a:t>
            </a:r>
            <a:r>
              <a:rPr lang="ru-RU" b="1" i="1" dirty="0" smtClean="0"/>
              <a:t>.Создание </a:t>
            </a:r>
            <a:r>
              <a:rPr lang="ru-RU" b="1" i="1" dirty="0"/>
              <a:t>условий для привлечения детей с ограниченными возможностями здоровья, а также  детей, нуждающихся в социально-педагогической поддержке (при наличии таких детей), к различным формам внеурочной деятельности, включая </a:t>
            </a:r>
            <a:r>
              <a:rPr lang="ru-RU" b="1" i="1" dirty="0" err="1"/>
              <a:t>профориентационную</a:t>
            </a:r>
            <a:r>
              <a:rPr lang="ru-RU" b="1" i="1" dirty="0"/>
              <a:t> </a:t>
            </a:r>
            <a:r>
              <a:rPr lang="ru-RU" b="1" i="1" dirty="0" smtClean="0"/>
              <a:t>работу.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9513" y="1321114"/>
            <a:ext cx="4080681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летнего оздоровительного лагеря провела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учащимися начальной школы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игру по финансовой грамотности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Финансовые ребусы»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рганизованного при поддержке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Банка России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289" y="3352439"/>
            <a:ext cx="4104905" cy="2905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2054" y="1127752"/>
            <a:ext cx="3976858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Цимлянского районного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краеведческого музея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26" y="1865095"/>
            <a:ext cx="2219514" cy="1664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0048" r="11829" b="8814"/>
          <a:stretch/>
        </p:blipFill>
        <p:spPr>
          <a:xfrm>
            <a:off x="5672585" y="3620743"/>
            <a:ext cx="1915569" cy="2919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260" t="50749"/>
          <a:stretch/>
        </p:blipFill>
        <p:spPr>
          <a:xfrm>
            <a:off x="8977155" y="1032191"/>
            <a:ext cx="2920621" cy="211235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48" y="3271370"/>
            <a:ext cx="2046834" cy="30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84" y="0"/>
            <a:ext cx="1209191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5. 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технологий, в том числе дистанционных образовательных технологий или электронного обучения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5.1. Характеристика авторской инновационной учебной программы, размещенной в открытом доступе на сайте ОУ, имеющей экспертное заключение профильной кафедры учреждения высшего профессионального образования (по форме, утвержденной областной конкурсной комиссией и размещенной на сайте ГБУ ДПО РО РИПК и ППРО)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28" y="1908215"/>
            <a:ext cx="11723427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значимости патриотического воспитания отмечается в государственной программе «Патриотическое воспитание граждан Российской Федерации» Эта же идея заложена в ФГОС второго поколения и раскрывается в «Концепции духовно-нравственного развития и воспитания личности гражданина России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«Национальной доктрине образования в Российской Федерации» одной из основных задач определяется воспитание патриотов России, способных к социализации в условиях патриотического общества, уважающих права и свободы личности, обладающих высокой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нравственностью.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5595" y="3816430"/>
            <a:ext cx="10017456" cy="2585323"/>
          </a:xfrm>
          <a:prstGeom prst="rect">
            <a:avLst/>
          </a:prstGeom>
          <a:solidFill>
            <a:srgbClr val="FFFFCC"/>
          </a:solidFill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внеурочной деятельности «Время выбрало нас…» разработана в соответствии с программой «Патриотическое воспитание граждан Российской Федерации». Она содержит серьёзную и системную работу по формированию нравственных качеств личности учащихся, работу ума, души и сердца ребёнка.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расчитана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4 года поэтапной реализации цели и поставленных задач.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Размещена на сайте лицея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http://licej1.tsiml-obr.ru/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личном сайте учителя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https://nsportal.ru/node/6033862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Опубликована в Международном сообществе педагогов «Я Учитель!»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ya-uchitel.ru/load/0-0-81231-0-17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194" y="148736"/>
            <a:ext cx="11696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b="1" dirty="0" bmk="">
                <a:latin typeface="Arial" pitchFamily="34" charset="0"/>
                <a:ea typeface="Times New Roman" pitchFamily="18" charset="0"/>
                <a:cs typeface="Arial" pitchFamily="34" charset="0"/>
              </a:rPr>
              <a:t>.3.</a:t>
            </a:r>
            <a:r>
              <a:rPr lang="ru-RU" dirty="0" bmk="_Hlk967796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bmk="_Hlk967796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эффективной инновационной педагогической практики использования дистанционных образовательных технологий или электронного обучения для организации образовательного процесса средствами онлайн -  инструментов, включая цифровое портфолио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194" y="1072328"/>
            <a:ext cx="112866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моей педагогической деятельности – это обеспечение высокого качества организации образовательного процесса и реализации потенциала обучающихся на основе эффективного использования современных образовательных технологий посредством формирования компетенций и развития творческих способностей.</a:t>
            </a:r>
          </a:p>
          <a:p>
            <a:pPr>
              <a:spcAft>
                <a:spcPts val="0"/>
              </a:spcAft>
            </a:pP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 инновационного содержания программно-методического комплекса, который я использую в своей деятельности, я выбираю такие технологии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" y="2622305"/>
            <a:ext cx="279987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развития 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критического мышления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2847" y="2549667"/>
            <a:ext cx="4312823" cy="646331"/>
          </a:xfrm>
          <a:prstGeom prst="rect">
            <a:avLst/>
          </a:prstGeom>
          <a:solidFill>
            <a:srgbClr val="CCFFFF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Технология проектно-исследовательской</a:t>
            </a:r>
          </a:p>
          <a:p>
            <a:pPr algn="ctr"/>
            <a:r>
              <a:rPr lang="ru-RU" dirty="0" smtClean="0"/>
              <a:t> деятельности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1193" y="3802951"/>
            <a:ext cx="3043451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Технологию проблемного</a:t>
            </a:r>
          </a:p>
          <a:p>
            <a:pPr algn="ctr"/>
            <a:r>
              <a:rPr lang="ru-RU" dirty="0" smtClean="0"/>
              <a:t>обучения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85010" y="2481840"/>
            <a:ext cx="30591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«Портфолио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26565" y="3975409"/>
            <a:ext cx="345507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нформационные технологии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534231"/>
            <a:ext cx="58685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7638C"/>
                </a:solidFill>
                <a:hlinkClick r:id="rId2"/>
              </a:rPr>
              <a:t>Реализация </a:t>
            </a:r>
            <a:r>
              <a:rPr lang="ru-RU" sz="1400" dirty="0" err="1">
                <a:solidFill>
                  <a:srgbClr val="27638C"/>
                </a:solidFill>
                <a:hlinkClick r:id="rId2"/>
              </a:rPr>
              <a:t>деятельностного</a:t>
            </a:r>
            <a:r>
              <a:rPr lang="ru-RU" sz="1400" dirty="0">
                <a:solidFill>
                  <a:srgbClr val="27638C"/>
                </a:solidFill>
                <a:hlinkClick r:id="rId2"/>
              </a:rPr>
              <a:t> подхода в обучении младших </a:t>
            </a:r>
            <a:r>
              <a:rPr lang="ru-RU" sz="1400" dirty="0" smtClean="0">
                <a:solidFill>
                  <a:srgbClr val="27638C"/>
                </a:solidFill>
                <a:hlinkClick r:id="rId2"/>
              </a:rPr>
              <a:t>школьников</a:t>
            </a:r>
            <a:endParaRPr lang="ru-RU" sz="1400" dirty="0" smtClean="0">
              <a:solidFill>
                <a:srgbClr val="27638C"/>
              </a:solidFill>
            </a:endParaRPr>
          </a:p>
          <a:p>
            <a:r>
              <a:rPr lang="ru-RU" sz="1400" dirty="0" smtClean="0">
                <a:solidFill>
                  <a:srgbClr val="27638C"/>
                </a:solidFill>
              </a:rPr>
              <a:t>Материал опубликован на сайте</a:t>
            </a:r>
          </a:p>
          <a:p>
            <a:r>
              <a:rPr lang="ru-RU" sz="1400" dirty="0" smtClean="0">
                <a:solidFill>
                  <a:srgbClr val="27638C"/>
                </a:solidFill>
              </a:rPr>
              <a:t> </a:t>
            </a:r>
            <a:r>
              <a:rPr lang="en-US" sz="1400" dirty="0">
                <a:solidFill>
                  <a:srgbClr val="27638C"/>
                </a:solidFill>
                <a:hlinkClick r:id="rId3"/>
              </a:rPr>
              <a:t>https://</a:t>
            </a:r>
            <a:r>
              <a:rPr lang="en-US" sz="1400" dirty="0" smtClean="0">
                <a:solidFill>
                  <a:srgbClr val="27638C"/>
                </a:solidFill>
                <a:hlinkClick r:id="rId3"/>
              </a:rPr>
              <a:t>nsportal.ru/nachalnaya-shkola/materialy-mo/2023/03/24/realizatsiya</a:t>
            </a:r>
            <a:r>
              <a:rPr lang="ru-RU" sz="1400" dirty="0" smtClean="0">
                <a:solidFill>
                  <a:srgbClr val="212529"/>
                </a:solidFill>
              </a:rPr>
              <a:t> </a:t>
            </a:r>
            <a:endParaRPr lang="ru-RU" sz="1400" dirty="0" smtClean="0">
              <a:solidFill>
                <a:srgbClr val="27638C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25" y="3265993"/>
            <a:ext cx="2129174" cy="300690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943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1" y="3609209"/>
            <a:ext cx="2039108" cy="290841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9020" y="1086808"/>
            <a:ext cx="3289110" cy="230832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Принимала участие во Всероссийском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педагогическом конкурсе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«Образовательный ресурс»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конкурсной работой «Педагогические инновации в образовании» 2020г.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7425" y="1298769"/>
            <a:ext cx="5777672" cy="175432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Организовала дистанционное обучение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период пандемии </a:t>
            </a:r>
            <a:r>
              <a:rPr lang="ru-RU" b="1" dirty="0" err="1" smtClean="0">
                <a:solidFill>
                  <a:srgbClr val="002060"/>
                </a:solidFill>
              </a:rPr>
              <a:t>коронавируса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Обучение проводилось на платформе Яндекс учебник,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Учи </a:t>
            </a:r>
            <a:r>
              <a:rPr lang="ru-RU" b="1" dirty="0" err="1" smtClean="0">
                <a:solidFill>
                  <a:srgbClr val="002060"/>
                </a:solidFill>
              </a:rPr>
              <a:t>ру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Российская электронная школа</a:t>
            </a:r>
          </a:p>
          <a:p>
            <a:r>
              <a:rPr lang="ru-RU" dirty="0" smtClean="0"/>
              <a:t>(Приказ</a:t>
            </a:r>
            <a:endParaRPr lang="ru-RU" dirty="0"/>
          </a:p>
        </p:txBody>
      </p:sp>
      <p:pic>
        <p:nvPicPr>
          <p:cNvPr id="7170" name="Picture 2" descr="https://avatars.mds.yandex.net/get-altay/859900/2a0000015e5cd5819a05c52d7126c43c5c18/XX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13937" r="15773" b="12451"/>
          <a:stretch/>
        </p:blipFill>
        <p:spPr bwMode="auto">
          <a:xfrm>
            <a:off x="8981080" y="3609209"/>
            <a:ext cx="2797791" cy="18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hool279.murm.eduru.ru/media/2021/11/08/1304797747/jandeksucheb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11" y="4048030"/>
            <a:ext cx="5289787" cy="179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4149" y="19848"/>
            <a:ext cx="11000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5.4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Повышение качества образовательного процесса средствами дистанционных технологий обучения или электронного обучения с использованием мультимедийных  УМК, собственных разработанных дистанционных курсов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194" y="201221"/>
            <a:ext cx="11573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Наличие собственной методической разработки по преподаваемому предмету, имеющей положительное заключение по итогам апробации в профессиональном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сообществе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spcAft>
                <a:spcPts val="0"/>
              </a:spcAft>
            </a:pPr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1.1. Авторская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характеристика актуальности, инновационного характера и высокой психолого-педагогической результативности реализации  методической разработки по преподаваемому предмету.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194" y="1389756"/>
            <a:ext cx="11682484" cy="1345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Миссию своей работы как учителя начальных классов я вижу в профессиональном умении выстраивать процесс обучения не только как процесс усвоения системы знаний, умений и компетенций, составляющих инструментальную основу учебной деятельности учащегося, но и как процесс развития личности, принятия духовно-нравственных, социальных, семейных и других ценностей.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194" y="5108278"/>
            <a:ext cx="11409528" cy="923330"/>
          </a:xfrm>
          <a:prstGeom prst="rect">
            <a:avLst/>
          </a:prstGeom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2">
                    <a:lumMod val="10000"/>
                  </a:schemeClr>
                </a:solidFill>
              </a:rPr>
              <a:t>Инновативность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 методической разработки вижу в том, что технология развития критического мышления выделяется среди инновационных педагогических идей удачным сочетанием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</a:rPr>
              <a:t>проблемности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 и продуктивности обучения с технологичностью урока, эффективными методами и приемами.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0281" y="2923065"/>
            <a:ext cx="106043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</a:t>
            </a:r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Размещение учебно-методических материалов о методической разработке на сайте образовательной организации – места работы учителя, а также в  открытом доступе в сети Интернет на платформах предметных сетевых сообществ</a:t>
            </a:r>
            <a:endParaRPr lang="ru-RU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144" y="3784839"/>
            <a:ext cx="10986447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dirty="0"/>
              <a:t>Основные идеи и методические рекомендации  по применению технологии развития критического мышления на уроках в начальной школе сформулированы  в методической разработке  </a:t>
            </a:r>
            <a:r>
              <a:rPr lang="ru-RU" b="1" dirty="0"/>
              <a:t>«Использование технологии  критического мышления на уроках русского языка и литературного чтения».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2" t="3066" r="6811" b="6811"/>
          <a:stretch/>
        </p:blipFill>
        <p:spPr>
          <a:xfrm>
            <a:off x="10405955" y="3134913"/>
            <a:ext cx="1617723" cy="16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970" y="0"/>
            <a:ext cx="11828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5.4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Повышение качества образовательного процесса средствами дистанционных технологий обучения или электронного обучения с использованием мультимедийных  УМК, собственных разработанных дистанционных курсов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406" y="1056589"/>
            <a:ext cx="5349922" cy="2031325"/>
          </a:xfrm>
          <a:prstGeom prst="rect">
            <a:avLst/>
          </a:prstGeom>
          <a:solidFill>
            <a:srgbClr val="FFCC99"/>
          </a:solidFill>
          <a:ln w="3810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ЭОР дает возможность учащимся развивать познавательный интерес, формировать навык общения с компьютером и информационно-коммуникационными технологиями. Применение ИКТ позволяет мне расширить дидактические возможности урока, облегчает труд участников образовательного процесса.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https://shareslide.ru/img/thumbs/20f1aea51d342da26d496f9bd7c8ff4d-800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8875" r="6579" b="7459"/>
          <a:stretch/>
        </p:blipFill>
        <p:spPr bwMode="auto">
          <a:xfrm>
            <a:off x="345743" y="3221175"/>
            <a:ext cx="5195248" cy="304952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6000" y="1056590"/>
            <a:ext cx="5450006" cy="20313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детей с ОВЗ Тренажер по русскому языку. 1-4 классы. Издательство: «1 С»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Окружающий мир. Электронное приложение к учебнику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А.А.Плешакова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 класс. 2 класс. По заказу ОАО «Издательство «Просвещение».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 с ОВЗ Уроки Кирилла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Мефодия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Окружающий мир.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Начальная школа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6" name="Picture 4" descr="https://eduportal44.ru/BuyR/Baran/bar/SiteAssets/%D0%9E.%D0%90.%D0%97%D0%B8%D0%BD%D0%BE%D0%B2%D1%8C%D0%B5%D0%B2%D0%B0/%D0%BA%D0%B8%D1%80%D0%B8%D0%BB%D0%BB%20%D0%B8%20%D0%BC%D0%B5%D1%84%D0%BE%D0%B4%D0%B8%D0%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525" y="3221175"/>
            <a:ext cx="4844955" cy="3049520"/>
          </a:xfrm>
          <a:prstGeom prst="rect">
            <a:avLst/>
          </a:prstGeom>
          <a:noFill/>
          <a:ln w="38100">
            <a:solidFill>
              <a:srgbClr val="FFCD2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661" y="292374"/>
            <a:ext cx="11232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5.5.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и использование новых цифровых методов и форм фиксации и оценивания учебных достижений обучающихся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8609" y="1801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0753" y="1164103"/>
            <a:ext cx="75062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для проверки интерактивные тесты на платформе: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iq2u.ru/tests?level=1</a:t>
            </a:r>
            <a:r>
              <a:rPr lang="ru-RU" dirty="0" smtClean="0"/>
              <a:t> 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onlinetestpad.com/ru/tests/elementary-school</a:t>
            </a:r>
            <a:r>
              <a:rPr lang="ru-RU" dirty="0" smtClean="0"/>
              <a:t> ,</a:t>
            </a:r>
          </a:p>
          <a:p>
            <a:r>
              <a:rPr lang="en-US" dirty="0">
                <a:hlinkClick r:id="rId4"/>
              </a:rPr>
              <a:t>https://legkouroki.ru/testy-po-osnovnym-predmetam-dlya-uchashhixsya-1-4-klassov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b="1" i="1" dirty="0" smtClean="0">
                <a:solidFill>
                  <a:srgbClr val="002060"/>
                </a:solidFill>
              </a:rPr>
              <a:t>На платформе </a:t>
            </a:r>
            <a:r>
              <a:rPr lang="ru-RU" b="1" i="1" dirty="0" err="1" smtClean="0">
                <a:solidFill>
                  <a:srgbClr val="002060"/>
                </a:solidFill>
              </a:rPr>
              <a:t>видеоурок</a:t>
            </a:r>
            <a:r>
              <a:rPr lang="ru-RU" b="1" i="1" dirty="0" smtClean="0">
                <a:solidFill>
                  <a:srgbClr val="002060"/>
                </a:solidFill>
              </a:rPr>
              <a:t> на дистанционном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обучении 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у</a:t>
            </a:r>
            <a:r>
              <a:rPr lang="ru-RU" b="1" i="1" dirty="0" smtClean="0">
                <a:solidFill>
                  <a:srgbClr val="002060"/>
                </a:solidFill>
              </a:rPr>
              <a:t>ченики могли проверить свои знания по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пройденной теме </a:t>
            </a: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://videouroki.net/tests/nachalniyeKlassi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Разрабатываю тесты на сайте </a:t>
            </a:r>
            <a:r>
              <a:rPr lang="en-US" b="1" dirty="0" err="1" smtClean="0"/>
              <a:t>LearningApps</a:t>
            </a:r>
            <a:r>
              <a:rPr lang="ru-RU" b="1" dirty="0" smtClean="0"/>
              <a:t> </a:t>
            </a:r>
            <a:endParaRPr lang="en-US" b="1" dirty="0"/>
          </a:p>
          <a:p>
            <a:endParaRPr lang="ru-RU" dirty="0"/>
          </a:p>
        </p:txBody>
      </p:sp>
      <p:pic>
        <p:nvPicPr>
          <p:cNvPr id="9218" name="Picture 2" descr="https://cf.ppt-online.org/files/slide/k/kVABL61Egl7hHyxJ534vRDjIpm9CcwbdfzUinK/slide-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-865" r="1926" b="4777"/>
          <a:stretch/>
        </p:blipFill>
        <p:spPr bwMode="auto">
          <a:xfrm>
            <a:off x="6402991" y="2333765"/>
            <a:ext cx="5074776" cy="398514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/>
          <a:srcRect l="9865" t="9875" r="11598" b="10049"/>
          <a:stretch/>
        </p:blipFill>
        <p:spPr>
          <a:xfrm>
            <a:off x="2688609" y="4092323"/>
            <a:ext cx="2811438" cy="1612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36322" y="610249"/>
            <a:ext cx="1282890" cy="11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45" y="166342"/>
            <a:ext cx="11477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5.6 Оценка обучающимися, родителями, педагогической общественностью качества образовательной деятельности, осуществляемой учителем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72" y="648900"/>
            <a:ext cx="2956535" cy="4179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00290" y="748628"/>
            <a:ext cx="2789211" cy="3980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6358" y="2849655"/>
            <a:ext cx="2774873" cy="3957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97" y="1481253"/>
            <a:ext cx="5150897" cy="3785652"/>
          </a:xfrm>
          <a:prstGeom prst="rect">
            <a:avLst/>
          </a:prstGeom>
          <a:noFill/>
          <a:ln w="5715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Диплом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Всероссийского образовательного издания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Вестник Педагога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 место во всероссийском конкурсе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Лучшая методическая разработка с использованием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образовательных технологий» 2023 год</a:t>
            </a:r>
          </a:p>
          <a:p>
            <a:pPr marL="342900" indent="-342900" algn="just">
              <a:buAutoNum type="arabicPeriod" startAt="2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Заведующего отделом образования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Цимлянского района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309 от 18.08.2021 г.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Заведующего отделом образования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Цимлянского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 место в  районном конкурсе проектов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педагогических работников Цимлянского района.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№19 от 28.02.2022г.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34780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9359" y="629147"/>
            <a:ext cx="466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 учителя есть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</a:t>
            </a:r>
          </a:p>
          <a:p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профессиональной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педагога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2734" y="95535"/>
            <a:ext cx="10904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6</a:t>
            </a:r>
            <a:r>
              <a:rPr lang="ru-RU" b="1" i="1" dirty="0"/>
              <a:t>.</a:t>
            </a:r>
            <a:r>
              <a:rPr lang="ru-RU" dirty="0"/>
              <a:t> </a:t>
            </a:r>
            <a:r>
              <a:rPr lang="ru-RU" b="1" i="1" dirty="0"/>
              <a:t>Непрерывность профессионального развития учителя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характеристика индивидуальной модели развития профессиональных компетенций в условиях Национальной системы учительского роста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210" y="1494596"/>
            <a:ext cx="415801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529"/>
                </a:solidFill>
                <a:latin typeface="system-ui"/>
              </a:rPr>
              <a:t>«Чтобы иметь право учить, </a:t>
            </a:r>
            <a:endParaRPr lang="ru-RU" dirty="0" smtClean="0">
              <a:solidFill>
                <a:srgbClr val="212529"/>
              </a:solidFill>
              <a:latin typeface="system-ui"/>
            </a:endParaRPr>
          </a:p>
          <a:p>
            <a:r>
              <a:rPr lang="ru-RU" dirty="0" smtClean="0">
                <a:solidFill>
                  <a:srgbClr val="212529"/>
                </a:solidFill>
                <a:latin typeface="system-ui"/>
              </a:rPr>
              <a:t>надо </a:t>
            </a:r>
            <a:r>
              <a:rPr lang="ru-RU" dirty="0">
                <a:solidFill>
                  <a:srgbClr val="212529"/>
                </a:solidFill>
                <a:latin typeface="system-ui"/>
              </a:rPr>
              <a:t>постоянно учиться самому».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0471" y="2203627"/>
            <a:ext cx="407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образовательный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педагога</a:t>
            </a:r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88434809"/>
              </p:ext>
            </p:extLst>
          </p:nvPr>
        </p:nvGraphicFramePr>
        <p:xfrm>
          <a:off x="380621" y="2912658"/>
          <a:ext cx="5201313" cy="3545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31810" y="1203531"/>
            <a:ext cx="6760190" cy="5555367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концепции «Самообразование».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-Изучение передового педагогического опыта (технологии, подходы, нормативные документы, и другое).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-Чтение педагогических периодических  изданий «Начальная школа», «Советы учителю», «Учительская газета», «Учитель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«Вестник педагога»</a:t>
            </a:r>
            <a:endParaRPr lang="ru-RU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-Чтение методической, педагогической и предметной литературы.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-Обзор в Интернете информации по преподаваемому предмету, педагогике, психологии, педагогических технологий.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-Решение олимпиадных заданий по своему предмету повышенной сложности или нестандартной формы.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-Посещение тренингов, конференций, уроков коллег.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-Участие в семинарах, конференциях, круглых столах, педагогических чтениях,  форумах.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-Мастер-классы.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-Участие в профессиональных конкурсах.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-Обобщение и распространение опыта  через публикацию материалов.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-Разработка дидактических материалов.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-Дискуссии, совещания, обмен опытом с коллегами.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-Изучение современных психологических методик в процессе интерактивных тренингов.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-Систематическое прохождение курсов повышения квалификации.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-Организация внеурочной деятельности по предмету.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-Изучение информационно-компьютерных технологий. 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-Участие в 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вебинарах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-Участие в работе школьного и районного методических объединений учителей  начальных классов.</a:t>
            </a:r>
          </a:p>
          <a:p>
            <a:pPr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-Сетевое взаимодействие через Интернет - сообщество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176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5C9CD9"/>
              </a:clrFrom>
              <a:clrTo>
                <a:srgbClr val="5C9CD9">
                  <a:alpha val="0"/>
                </a:srgbClr>
              </a:clrTo>
            </a:clrChange>
          </a:blip>
          <a:srcRect b="8458"/>
          <a:stretch/>
        </p:blipFill>
        <p:spPr>
          <a:xfrm>
            <a:off x="191069" y="921483"/>
            <a:ext cx="5790838" cy="472868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96147" y="173588"/>
            <a:ext cx="558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084513" algn="l"/>
              </a:tabLs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Модель развития  профессиональных компетенций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1511" y="173588"/>
            <a:ext cx="4062484" cy="228514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1933" y="2688610"/>
            <a:ext cx="5486043" cy="308439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05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728" y="0"/>
            <a:ext cx="1130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6.2. </a:t>
            </a:r>
            <a:r>
              <a:rPr lang="ru-RU" b="1" i="1" dirty="0"/>
              <a:t>Авторская характеристика эффективности повышения квалификации, учитывая актуальность содержания, многообразие форм, своевременность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5660" y="857392"/>
            <a:ext cx="6096000" cy="572631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 г., 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педагогических инициатив  и развития образования « Новый век», по программе :» Современные технологии психолого-педагогического сопровождения инклюзивного процесса в образовательной организации» 72 часа.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г.,ГБОУ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ДПО РО «Ростовский институт повышения квалификации и профессиональной переподготовки работников образования»  Экспертиза профессиональной деятельности и оценка уровня профессиональной компетентности педагогических работников в условиях реализации НСУР.72 часа.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г.,Автономная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некоммерческая организация </a:t>
            </a:r>
            <a:r>
              <a:rPr lang="ru-RU" sz="14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дополнтельного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профессионального образования « Просвещение-Столица», по теме: « Организация образования обучающихся с ограниченными возможностями здоровья и инвалидностью»72 часа.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г.,ГБОУ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ДПО РО «Ростовский институт повышения квалификации и профессиональной переподготовки работников образования», по теме: « </a:t>
            </a:r>
            <a:r>
              <a:rPr lang="ru-RU" sz="14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подход в обучении учащихся уровня начального общего образования в условиях реализации ФГОС НОО»108 часов.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.,Автономная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некоммерческая организация </a:t>
            </a:r>
            <a:r>
              <a:rPr lang="ru-RU" sz="1400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дополнтельного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профессионального образования « Платформа»,  часов, «Оказание первой медицинской помощи пострадавшим в образовательной организации».16 часов</a:t>
            </a:r>
            <a:r>
              <a:rPr lang="ru-RU" sz="14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5636" y="29863"/>
            <a:ext cx="1934094" cy="2758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/>
          <a:stretch/>
        </p:blipFill>
        <p:spPr>
          <a:xfrm rot="5400000">
            <a:off x="9512562" y="1781213"/>
            <a:ext cx="2084426" cy="32744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3117"/>
          <a:stretch/>
        </p:blipFill>
        <p:spPr>
          <a:xfrm rot="5400000">
            <a:off x="9606541" y="3863107"/>
            <a:ext cx="2084759" cy="308193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/>
          <a:stretch/>
        </p:blipFill>
        <p:spPr>
          <a:xfrm rot="5400000">
            <a:off x="6820782" y="-85822"/>
            <a:ext cx="1812491" cy="276185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4880" y="1837514"/>
            <a:ext cx="1985469" cy="283191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3512"/>
          <a:stretch/>
        </p:blipFill>
        <p:spPr>
          <a:xfrm rot="5400000">
            <a:off x="6863300" y="3815248"/>
            <a:ext cx="2089989" cy="313326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22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409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6.3. Совершенствование </a:t>
            </a:r>
            <a:r>
              <a:rPr lang="ru-RU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профессионального мастерства педагога посредством участия в научно-практических семинарах, тренингах, конференциях, в деятельности педагогических клубов, ассоциаций, сетевых сообществ педагогов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010" y="2720243"/>
            <a:ext cx="5907533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работе Всероссийской научно-практической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конференции «Обновлённый ФГОС НОО: апробация, внедрение, реализация»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15.04.2022 г. Ростов-на-Дону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364" y="1392072"/>
            <a:ext cx="5944930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работе онлайн-семинаре по проблеме  « Анализ содержания учебников начальной школы  в соответствии с примерной рабочей программой»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06.04.2022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г.Ростов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-на-Дону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56" y="3962636"/>
            <a:ext cx="5890161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работе стратегической сессии « Современные решения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Профилактики учебной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неуспешности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младших школьников»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12-16 сентября 2022 г. с. Кабардинка, Краснодарский край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005" y="4975761"/>
            <a:ext cx="5913912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работе семинара « Формирование функциональной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грамотности младших школьников»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23.11.2022 г. Ростов – на Дону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upriyanova\Pictures\ControlCenter4\Scan\CCI03042023_0002.jpg"/>
          <p:cNvPicPr>
            <a:picLocks noChangeAspect="1" noChangeArrowheads="1"/>
          </p:cNvPicPr>
          <p:nvPr/>
        </p:nvPicPr>
        <p:blipFill>
          <a:blip r:embed="rId2" cstate="print"/>
          <a:srcRect l="7742" r="2653" b="56216"/>
          <a:stretch>
            <a:fillRect/>
          </a:stretch>
        </p:blipFill>
        <p:spPr bwMode="auto">
          <a:xfrm>
            <a:off x="6293923" y="1269903"/>
            <a:ext cx="2897578" cy="2019562"/>
          </a:xfrm>
          <a:prstGeom prst="rect">
            <a:avLst/>
          </a:prstGeom>
          <a:noFill/>
        </p:spPr>
      </p:pic>
      <p:pic>
        <p:nvPicPr>
          <p:cNvPr id="2051" name="Picture 3" descr="C:\Users\Kupriyanova\Pictures\ControlCenter4\Scan\CCI03042023_0003.jpg"/>
          <p:cNvPicPr>
            <a:picLocks noChangeAspect="1" noChangeArrowheads="1"/>
          </p:cNvPicPr>
          <p:nvPr/>
        </p:nvPicPr>
        <p:blipFill>
          <a:blip r:embed="rId3" cstate="print"/>
          <a:srcRect l="3699" b="51808"/>
          <a:stretch>
            <a:fillRect/>
          </a:stretch>
        </p:blipFill>
        <p:spPr bwMode="auto">
          <a:xfrm>
            <a:off x="9147483" y="1092531"/>
            <a:ext cx="3044517" cy="2375064"/>
          </a:xfrm>
          <a:prstGeom prst="rect">
            <a:avLst/>
          </a:prstGeom>
          <a:noFill/>
        </p:spPr>
      </p:pic>
      <p:pic>
        <p:nvPicPr>
          <p:cNvPr id="2052" name="Picture 4" descr="C:\Users\Kupriyanova\Pictures\ControlCenter4\Scan\CCI03042023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344222" y="3199670"/>
            <a:ext cx="2472968" cy="3222587"/>
          </a:xfrm>
          <a:prstGeom prst="rect">
            <a:avLst/>
          </a:prstGeom>
          <a:noFill/>
        </p:spPr>
      </p:pic>
      <p:pic>
        <p:nvPicPr>
          <p:cNvPr id="2053" name="Picture 5" descr="C:\Users\Kupriyanova\Pictures\ControlCenter4\Scan\CCI03042023_0001.jpg"/>
          <p:cNvPicPr>
            <a:picLocks noChangeAspect="1" noChangeArrowheads="1"/>
          </p:cNvPicPr>
          <p:nvPr/>
        </p:nvPicPr>
        <p:blipFill>
          <a:blip r:embed="rId5" cstate="print"/>
          <a:srcRect l="3889" t="1549"/>
          <a:stretch>
            <a:fillRect/>
          </a:stretch>
        </p:blipFill>
        <p:spPr bwMode="auto">
          <a:xfrm rot="5400000">
            <a:off x="6371638" y="3367185"/>
            <a:ext cx="2682770" cy="2790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3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CI13032023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8722" y="439838"/>
            <a:ext cx="3753224" cy="5353290"/>
          </a:xfrm>
          <a:prstGeom prst="rect">
            <a:avLst/>
          </a:prstGeom>
        </p:spPr>
      </p:pic>
      <p:pic>
        <p:nvPicPr>
          <p:cNvPr id="3074" name="Picture 2" descr="C:\Users\Kupriyanova\Pictures\ControlCenter4\Scan\CCI31032023.jpg"/>
          <p:cNvPicPr>
            <a:picLocks noChangeAspect="1" noChangeArrowheads="1"/>
          </p:cNvPicPr>
          <p:nvPr/>
        </p:nvPicPr>
        <p:blipFill>
          <a:blip r:embed="rId3" cstate="print"/>
          <a:srcRect l="10775"/>
          <a:stretch>
            <a:fillRect/>
          </a:stretch>
        </p:blipFill>
        <p:spPr bwMode="auto">
          <a:xfrm>
            <a:off x="160838" y="162045"/>
            <a:ext cx="2984141" cy="477055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26" name="Picture 2" descr="G:\i-_2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2635" y="1713052"/>
            <a:ext cx="6672684" cy="44402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93265" y="486136"/>
            <a:ext cx="3861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Являюсь членом клуба « Мы вместе»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педагогов Цимлянского района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4479" y="304761"/>
            <a:ext cx="10972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6.5. Деятельность педагога в профессиональном экспертном сообществе, подтвержденная документально 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779" y="1435260"/>
            <a:ext cx="6146157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Являюсь экспертом профессиональной деятельности     учителя .                                                                               Удостоверение 611201274540 № 2216022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354" y="2801073"/>
            <a:ext cx="6169307" cy="14773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Член  районной организации Профсоюза  работников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народного образования и науки РФ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Почётная грамота Президиума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Цимлянской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Районной организации Профсоюза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№6 от 16 сентября 2015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506" y="4676171"/>
            <a:ext cx="6169304" cy="92333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Входила в состав жюри муниципального этапа конкурса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профессионального мастерства « Учитель года- 2022 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CI03042023.jpg"/>
          <p:cNvPicPr>
            <a:picLocks noChangeAspect="1"/>
          </p:cNvPicPr>
          <p:nvPr/>
        </p:nvPicPr>
        <p:blipFill rotWithShape="1">
          <a:blip r:embed="rId2" cstate="print"/>
          <a:srcRect l="6807" t="2750"/>
          <a:stretch/>
        </p:blipFill>
        <p:spPr>
          <a:xfrm rot="5400000">
            <a:off x="8413256" y="584078"/>
            <a:ext cx="2079094" cy="309458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 descr="CCI03042023_0002.jpg"/>
          <p:cNvPicPr>
            <a:picLocks noChangeAspect="1"/>
          </p:cNvPicPr>
          <p:nvPr/>
        </p:nvPicPr>
        <p:blipFill rotWithShape="1">
          <a:blip r:embed="rId3" cstate="print"/>
          <a:srcRect l="2897" t="1477" r="11403" b="4508"/>
          <a:stretch/>
        </p:blipFill>
        <p:spPr>
          <a:xfrm>
            <a:off x="7625298" y="3297339"/>
            <a:ext cx="1744430" cy="27295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CCI03042023_0001.jpg"/>
          <p:cNvPicPr>
            <a:picLocks noChangeAspect="1"/>
          </p:cNvPicPr>
          <p:nvPr/>
        </p:nvPicPr>
        <p:blipFill>
          <a:blip r:embed="rId4" cstate="print"/>
          <a:srcRect l="2175" t="2532" r="4181"/>
          <a:stretch>
            <a:fillRect/>
          </a:stretch>
        </p:blipFill>
        <p:spPr>
          <a:xfrm>
            <a:off x="9761316" y="3297339"/>
            <a:ext cx="1782502" cy="26462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232" y="143688"/>
            <a:ext cx="8175352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6.7. Результативность участия в профессиональных конкурсах: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муниципальный уровень; - региональный уровень; - федеральный уровень 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6547" y="1036170"/>
            <a:ext cx="497060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этапа конкурса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года Дона 2016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165" y="2985160"/>
            <a:ext cx="731519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Победитель  районного конкурса педагогических проектов 2022 г.   </a:t>
            </a:r>
            <a:endParaRPr lang="ru-RU" sz="16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Грамота Администрации </a:t>
            </a: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Цимлянского района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Приказ № 19 от 20.01.2022г.</a:t>
            </a: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2633" y="3148825"/>
            <a:ext cx="2183643" cy="308703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11" y="416088"/>
            <a:ext cx="1818792" cy="24250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66" y="3156282"/>
            <a:ext cx="2153883" cy="3072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089" y="5581444"/>
            <a:ext cx="6295352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всероссийского  конкурса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Лучшая методическая разработка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современных технологий и методик»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Вестник Педагога    2023 г</a:t>
            </a:r>
            <a:endParaRPr lang="ru-RU" sz="1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4266" y="4034895"/>
            <a:ext cx="574065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Всероссийского педагогического конкурса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«Образовательный ресурс»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г.Москва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Конкурсная работа 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Педагогические инновации в образовании»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28.03.2020  № 56431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756" y="416088"/>
            <a:ext cx="1485520" cy="21681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10934" y="1936804"/>
            <a:ext cx="6981830" cy="646331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6.8. Результативность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участия в других профессиональных конкурсах регионального и всероссийского уровней</a:t>
            </a:r>
            <a:endParaRPr lang="ru-RU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6728" y="237501"/>
            <a:ext cx="108363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Методическая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размещена: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сайте МБОУ лицей №1 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Цимлянска: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6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ru-RU" sz="16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licej1.tsiml-obr.ru/index.php/en/17-kollektiv/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 моем личном сайте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https://nsportal.ru/user/1465301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5109" r="3826" b="4839"/>
          <a:stretch/>
        </p:blipFill>
        <p:spPr>
          <a:xfrm>
            <a:off x="3974272" y="1930736"/>
            <a:ext cx="7674590" cy="4036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t="3542"/>
          <a:stretch/>
        </p:blipFill>
        <p:spPr>
          <a:xfrm>
            <a:off x="1064526" y="1367783"/>
            <a:ext cx="2281948" cy="477206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99384" y="83149"/>
            <a:ext cx="1347333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44667" y="73558"/>
            <a:ext cx="1347333" cy="12436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6853" y="233739"/>
            <a:ext cx="11191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1.3.</a:t>
            </a: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Подтвержденные документально положительные оценки профессиональным сообществом методической разработки, наличие свидетельств (фактов), подтверждающих внедрение в педагогическую практику  инновационного опыта педагога.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378" y="1265225"/>
            <a:ext cx="6096000" cy="4613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муниципальном уровне: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заключение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методического совета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лицей №1 г. Цимлянска по итогам апробации;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заключение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итогам апробации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методической разработки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руководителем школьного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методического объединения Бугаевой Н.И.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региональном уровне: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заключение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итогам апробации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методической разработки директором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ГБОУ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Цимлянская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школа-интернат Кочергиной Л.А.</a:t>
            </a:r>
            <a:endParaRPr lang="ru-RU" b="1" u="sng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6337" y="1676128"/>
            <a:ext cx="2455153" cy="3501829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250" y="1638795"/>
            <a:ext cx="2458192" cy="344384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358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86448" y="204432"/>
            <a:ext cx="1205552" cy="11128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6728" y="184709"/>
            <a:ext cx="11627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1.4 Представление содержания методической разработки в форме публикации: -доклады и тезисы научно-практических конференций, статьи в профессиональных журналах с указанием выходных данных печатного издания; -методические рекомендации, учебно-методическое пособие, методическое пособие, учебное пособие, учебник, монография и др. (с указанием выходных данных печатного издания)</a:t>
            </a:r>
            <a:r>
              <a:rPr lang="ru-RU" b="1" i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4889" y="1732165"/>
            <a:ext cx="2838735" cy="39919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62114" y="1732165"/>
            <a:ext cx="2816549" cy="398178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8680" y="2622159"/>
            <a:ext cx="4644028" cy="175432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На федеральном уровне</a:t>
            </a:r>
          </a:p>
          <a:p>
            <a:r>
              <a:rPr lang="ru-RU" dirty="0" smtClean="0"/>
              <a:t>Методическая разработка опубликована </a:t>
            </a:r>
          </a:p>
          <a:p>
            <a:r>
              <a:rPr lang="ru-RU" dirty="0" smtClean="0"/>
              <a:t>во всероссийском образовательном издании</a:t>
            </a:r>
          </a:p>
          <a:p>
            <a:r>
              <a:rPr lang="ru-RU" b="1" dirty="0" smtClean="0"/>
              <a:t> Вестник педагога</a:t>
            </a:r>
          </a:p>
          <a:p>
            <a:r>
              <a:rPr lang="ru-RU" b="1" dirty="0" smtClean="0"/>
              <a:t> </a:t>
            </a:r>
            <a:r>
              <a:rPr lang="ru-RU" b="1" dirty="0"/>
              <a:t>СМИ ЭЛ № ФС 77-62596 от 31.07.2015 г</a:t>
            </a:r>
            <a:r>
              <a:rPr lang="ru-RU" b="1" dirty="0" smtClean="0"/>
              <a:t>.</a:t>
            </a:r>
          </a:p>
          <a:p>
            <a:r>
              <a:rPr lang="en-US" b="1" dirty="0">
                <a:hlinkClick r:id="rId5"/>
              </a:rPr>
              <a:t>http://</a:t>
            </a:r>
            <a:r>
              <a:rPr lang="en-US" b="1" dirty="0" smtClean="0">
                <a:hlinkClick r:id="rId5"/>
              </a:rPr>
              <a:t>vestnikpedagoga.ru/servisy/poisk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0384" y="1586637"/>
            <a:ext cx="4840621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На муниципальном уровне  </a:t>
            </a:r>
          </a:p>
          <a:p>
            <a:r>
              <a:rPr lang="ru-RU" dirty="0" smtClean="0"/>
              <a:t>в форме методических рекомендаций на сайте</a:t>
            </a:r>
          </a:p>
          <a:p>
            <a:r>
              <a:rPr lang="en-US" dirty="0" smtClean="0">
                <a:hlinkClick r:id="rId6"/>
              </a:rPr>
              <a:t>cim_rmk@mail.ru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15" y="4488677"/>
            <a:ext cx="1670357" cy="23613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7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27642" y="0"/>
            <a:ext cx="864358" cy="797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5743" y="109182"/>
            <a:ext cx="112866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1.5. Участие учителя в мероприятиях, в ходе которых осуществляется работа по презентации, продвижению и оценке результативности методической разработки профессиональным сообществом (педагогические мастерские, мастер-классы, открытые уроки и др.) 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на региональном уровне;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– </a:t>
            </a:r>
            <a:r>
              <a:rPr lang="ru-RU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 федеральном уровне.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82639" y="1755203"/>
            <a:ext cx="3749802" cy="1631216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в работе Всероссийской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spcAft>
                <a:spcPts val="0"/>
              </a:spcAft>
              <a:tabLst>
                <a:tab pos="54038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научно-практической конференции</a:t>
            </a:r>
          </a:p>
          <a:p>
            <a:pPr indent="450215">
              <a:spcAft>
                <a:spcPts val="0"/>
              </a:spcAft>
              <a:tabLst>
                <a:tab pos="54038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 Обновлённый ФГОС НОО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450215">
              <a:spcAft>
                <a:spcPts val="0"/>
              </a:spcAft>
              <a:tabLst>
                <a:tab pos="54038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апробация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внедрение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реализация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indent="450215"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(Сертификат № 2416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indent="450215">
              <a:spcAft>
                <a:spcPts val="0"/>
              </a:spcAft>
              <a:tabLst>
                <a:tab pos="540385" algn="l"/>
              </a:tabLs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990" y="3068857"/>
            <a:ext cx="2265529" cy="323136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5534" y="1557339"/>
            <a:ext cx="4421210" cy="132343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Южно-Российской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конференции-выставке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Информационные технологии в образовании»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3544" b="51443"/>
          <a:stretch/>
        </p:blipFill>
        <p:spPr>
          <a:xfrm>
            <a:off x="4717817" y="1138467"/>
            <a:ext cx="3130729" cy="2247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3828" t="2786" b="52040"/>
          <a:stretch/>
        </p:blipFill>
        <p:spPr>
          <a:xfrm>
            <a:off x="4095545" y="3565950"/>
            <a:ext cx="3787094" cy="253725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176728" y="4007431"/>
            <a:ext cx="3734099" cy="13542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международном уровне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стратегической сессии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Современные решения профилактики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младших школьников»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3193" y="117987"/>
            <a:ext cx="865707" cy="7986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4717" y="224135"/>
            <a:ext cx="11655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Раздел</a:t>
            </a:r>
            <a:r>
              <a:rPr lang="ru-RU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2. </a:t>
            </a:r>
            <a:r>
              <a:rPr lang="ru-RU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Высокие (с позитивной динамикой за последние три года) результаты учебных достижений обучающихся, которые обучаются у учителя </a:t>
            </a:r>
            <a:endParaRPr lang="ru-RU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2.1.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деятельности педагога по оценке уровня и качества освоения качества образования, подтверждённого результатами </a:t>
            </a:r>
            <a:r>
              <a:rPr lang="ru-RU" sz="1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внутришкольного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контроля обучающимися учебных программ в соответствии с концепцией ФГОС, федеральными и региональными документами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2311" y="1977390"/>
            <a:ext cx="5706351" cy="290804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18699" y="2300111"/>
            <a:ext cx="4458268" cy="2585323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Контроль и оценка строятся на основе критериев, сформулированных в требованиях стандарта к планируемым результатам.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Критериями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являются целевые установки: по курсу, разделу, теме, уроку - универсальные учебные действия с предметными знаниями, умениями и навыками, теоретическими понятиями.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6729" y="5253694"/>
            <a:ext cx="11592172" cy="646331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Учащиеся показывают стабильно высокие результаты в ходе проведения тематического и рубежного контроля </a:t>
            </a:r>
            <a:r>
              <a:rPr lang="ru-RU" dirty="0" smtClean="0"/>
              <a:t>успеваемости.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 flipV="1">
            <a:off x="-401397" y="1545956"/>
            <a:ext cx="161366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566" y="250095"/>
            <a:ext cx="10283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Мониторинг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сформированности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УУД и ведение базы результатов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767372"/>
              </p:ext>
            </p:extLst>
          </p:nvPr>
        </p:nvGraphicFramePr>
        <p:xfrm>
          <a:off x="670854" y="784227"/>
          <a:ext cx="6517735" cy="5351088"/>
        </p:xfrm>
        <a:graphic>
          <a:graphicData uri="http://schemas.openxmlformats.org/drawingml/2006/table">
            <a:tbl>
              <a:tblPr firstRow="1" firstCol="1" bandRow="1"/>
              <a:tblGrid>
                <a:gridCol w="1859915"/>
                <a:gridCol w="900506"/>
                <a:gridCol w="900506"/>
                <a:gridCol w="900506"/>
                <a:gridCol w="978151"/>
                <a:gridCol w="978151"/>
              </a:tblGrid>
              <a:tr h="66888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учебные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действия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класс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уч.г.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класс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класс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68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34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89255" y="2199756"/>
            <a:ext cx="2447780" cy="369332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Русский язык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989255" y="3459771"/>
            <a:ext cx="244778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Литературное чтение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997834" y="4535120"/>
            <a:ext cx="2447781" cy="369332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Математика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051735" y="5599231"/>
            <a:ext cx="2385300" cy="369332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Окружающий мир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99628" y="139597"/>
            <a:ext cx="1315708" cy="1213787"/>
          </a:xfrm>
          <a:prstGeom prst="rect">
            <a:avLst/>
          </a:prstGeom>
        </p:spPr>
      </p:pic>
      <p:sp>
        <p:nvSpPr>
          <p:cNvPr id="18" name="Двойная стрелка влево/вправо 17"/>
          <p:cNvSpPr/>
          <p:nvPr/>
        </p:nvSpPr>
        <p:spPr>
          <a:xfrm>
            <a:off x="7385538" y="2192287"/>
            <a:ext cx="1483378" cy="484632"/>
          </a:xfrm>
          <a:prstGeom prst="left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4362" y="3459771"/>
            <a:ext cx="1499746" cy="499915"/>
          </a:xfrm>
          <a:prstGeom prst="rect">
            <a:avLst/>
          </a:prstGeom>
        </p:spPr>
      </p:pic>
      <p:sp>
        <p:nvSpPr>
          <p:cNvPr id="20" name="Двойная стрелка влево/вправо 19"/>
          <p:cNvSpPr/>
          <p:nvPr/>
        </p:nvSpPr>
        <p:spPr>
          <a:xfrm>
            <a:off x="7364405" y="4477470"/>
            <a:ext cx="1483378" cy="484632"/>
          </a:xfrm>
          <a:prstGeom prst="left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9509" y="5510279"/>
            <a:ext cx="149974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2715</TotalTime>
  <Words>4164</Words>
  <Application>Microsoft Office PowerPoint</Application>
  <PresentationFormat>Широкоэкранный</PresentationFormat>
  <Paragraphs>653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Corbel</vt:lpstr>
      <vt:lpstr>system-ui</vt:lpstr>
      <vt:lpstr>Times New Roman</vt:lpstr>
      <vt:lpstr>Wingdings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Герасимов Семён</dc:creator>
  <cp:lastModifiedBy>Герасимов Семён</cp:lastModifiedBy>
  <cp:revision>115</cp:revision>
  <dcterms:created xsi:type="dcterms:W3CDTF">2023-03-30T16:35:48Z</dcterms:created>
  <dcterms:modified xsi:type="dcterms:W3CDTF">2023-04-03T18:55:27Z</dcterms:modified>
</cp:coreProperties>
</file>